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135BA6-DCD7-4C4C-BBAC-533E38E626E0}">
  <a:tblStyle styleId="{B9135BA6-DCD7-4C4C-BBAC-533E38E626E0}"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35681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azk.org/membership-account/membership-level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bethany.bingham@aazk.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311789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c47b41b2c_2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8c47b41b2c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Georgia"/>
                <a:ea typeface="Georgia"/>
                <a:cs typeface="Georgia"/>
                <a:sym typeface="Georgia"/>
              </a:rPr>
              <a:t>To fulfil the vision of the organization, AAZK seeks to cultivate quality animal care by making the latest techniques and resources available in the categories of animal husbandry and management.  By also recognizing the efforts of groups and individuals for excellence in advancing the animal keeping profession and promoting conservation efforts, AAZK committees and programs further the vision of the association.</a:t>
            </a:r>
            <a:endParaRPr>
              <a:latin typeface="Georgia"/>
              <a:ea typeface="Georgia"/>
              <a:cs typeface="Georgia"/>
              <a:sym typeface="Georgia"/>
            </a:endParaRPr>
          </a:p>
        </p:txBody>
      </p:sp>
    </p:spTree>
    <p:extLst>
      <p:ext uri="{BB962C8B-B14F-4D97-AF65-F5344CB8AC3E}">
        <p14:creationId xmlns:p14="http://schemas.microsoft.com/office/powerpoint/2010/main" val="206139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None/>
            </a:pPr>
            <a:r>
              <a:rPr lang="en-US" sz="1400">
                <a:solidFill>
                  <a:schemeClr val="dk2"/>
                </a:solidFill>
                <a:latin typeface="Georgia"/>
                <a:ea typeface="Georgia"/>
                <a:cs typeface="Georgia"/>
                <a:sym typeface="Georgia"/>
              </a:rPr>
              <a:t>AAZK began in 1967 by 7 animal keepers in San Diego, CA with the purpose of promoting professionalism in zoo keeping.</a:t>
            </a:r>
            <a:endParaRPr sz="1400">
              <a:solidFill>
                <a:schemeClr val="dk2"/>
              </a:solidFill>
              <a:latin typeface="Georgia"/>
              <a:ea typeface="Georgia"/>
              <a:cs typeface="Georgia"/>
              <a:sym typeface="Georgia"/>
            </a:endParaRPr>
          </a:p>
          <a:p>
            <a:pPr marL="0" lvl="0" indent="0" algn="l" rtl="0">
              <a:spcBef>
                <a:spcPts val="0"/>
              </a:spcBef>
              <a:spcAft>
                <a:spcPts val="0"/>
              </a:spcAft>
              <a:buSzPts val="2400"/>
              <a:buNone/>
            </a:pPr>
            <a:endParaRPr sz="1400">
              <a:solidFill>
                <a:schemeClr val="dk2"/>
              </a:solidFill>
              <a:latin typeface="Georgia"/>
              <a:ea typeface="Georgia"/>
              <a:cs typeface="Georgia"/>
              <a:sym typeface="Georgia"/>
            </a:endParaRPr>
          </a:p>
          <a:p>
            <a:pPr marL="0" lvl="0" indent="0" algn="l" rtl="0">
              <a:lnSpc>
                <a:spcPct val="90000"/>
              </a:lnSpc>
              <a:spcBef>
                <a:spcPts val="0"/>
              </a:spcBef>
              <a:spcAft>
                <a:spcPts val="0"/>
              </a:spcAft>
              <a:buClr>
                <a:schemeClr val="dk1"/>
              </a:buClr>
              <a:buSzPts val="1100"/>
              <a:buFont typeface="Arial"/>
              <a:buNone/>
            </a:pPr>
            <a:r>
              <a:rPr lang="en-US" sz="1400">
                <a:solidFill>
                  <a:schemeClr val="dk2"/>
                </a:solidFill>
                <a:latin typeface="Georgia"/>
                <a:ea typeface="Georgia"/>
                <a:cs typeface="Georgia"/>
                <a:sym typeface="Georgia"/>
              </a:rPr>
              <a:t>AAZK is a US Federal Non-profit organization 501©3 of dedicated animal care professionals and people interested in promoting quality animal care in the zoo and aquarium professions.</a:t>
            </a:r>
            <a:endParaRPr sz="1400">
              <a:solidFill>
                <a:schemeClr val="dk2"/>
              </a:solidFill>
              <a:latin typeface="Georgia"/>
              <a:ea typeface="Georgia"/>
              <a:cs typeface="Georgia"/>
              <a:sym typeface="Georgia"/>
            </a:endParaRPr>
          </a:p>
          <a:p>
            <a:pPr marL="0" lvl="0" indent="0" algn="l" rtl="0">
              <a:spcBef>
                <a:spcPts val="0"/>
              </a:spcBef>
              <a:spcAft>
                <a:spcPts val="0"/>
              </a:spcAft>
              <a:buSzPts val="2400"/>
              <a:buNone/>
            </a:pPr>
            <a:endParaRPr sz="1800">
              <a:solidFill>
                <a:schemeClr val="dk2"/>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sz="1800">
              <a:solidFill>
                <a:schemeClr val="dk2"/>
              </a:solidFill>
              <a:latin typeface="Georgia"/>
              <a:ea typeface="Georgia"/>
              <a:cs typeface="Georgia"/>
              <a:sym typeface="Georgia"/>
            </a:endParaRPr>
          </a:p>
        </p:txBody>
      </p:sp>
      <p:sp>
        <p:nvSpPr>
          <p:cNvPr id="274" name="Google Shape;27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36826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47b41b2c_2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8c47b41b2c_2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1D1D1D"/>
                </a:solidFill>
                <a:latin typeface="Georgia"/>
                <a:ea typeface="Georgia"/>
                <a:cs typeface="Georgia"/>
                <a:sym typeface="Georgia"/>
              </a:rPr>
              <a:t>AAZK Programs play a vital part in the purpose of AAZK.  They provide unique ways for animal keepers in helping the general public become aware of concerns for conservation and preservation of our natural resources and animal life.</a:t>
            </a: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a:solidFill>
                  <a:srgbClr val="1D1D1D"/>
                </a:solidFill>
                <a:latin typeface="Georgia"/>
                <a:ea typeface="Georgia"/>
                <a:cs typeface="Georgia"/>
                <a:sym typeface="Georgia"/>
              </a:rPr>
              <a:t>NZKW - 2007 (became its own program in 2018) </a:t>
            </a: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a:solidFill>
                  <a:srgbClr val="1D1D1D"/>
                </a:solidFill>
                <a:latin typeface="Georgia"/>
                <a:ea typeface="Georgia"/>
                <a:cs typeface="Georgia"/>
                <a:sym typeface="Georgia"/>
              </a:rPr>
              <a:t>TFYM - 2009</a:t>
            </a: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r>
              <a:rPr lang="en-US">
                <a:solidFill>
                  <a:srgbClr val="1D1D1D"/>
                </a:solidFill>
                <a:latin typeface="Georgia"/>
                <a:ea typeface="Georgia"/>
                <a:cs typeface="Georgia"/>
                <a:sym typeface="Georgia"/>
              </a:rPr>
              <a:t>BFR - 1990</a:t>
            </a:r>
            <a:endParaRPr>
              <a:solidFill>
                <a:srgbClr val="1D1D1D"/>
              </a:solidFill>
              <a:latin typeface="Georgia"/>
              <a:ea typeface="Georgia"/>
              <a:cs typeface="Georgia"/>
              <a:sym typeface="Georgia"/>
            </a:endParaRP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1308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00000"/>
              </a:lnSpc>
              <a:spcBef>
                <a:spcPts val="0"/>
              </a:spcBef>
              <a:spcAft>
                <a:spcPts val="0"/>
              </a:spcAft>
              <a:buSzPts val="1400"/>
              <a:buFont typeface="Georgia"/>
              <a:buChar char="●"/>
            </a:pPr>
            <a:r>
              <a:rPr lang="en-US">
                <a:latin typeface="Georgia"/>
                <a:ea typeface="Georgia"/>
                <a:cs typeface="Georgia"/>
                <a:sym typeface="Georgia"/>
              </a:rPr>
              <a:t>Bowling for rhinos is an event unique to AAZK. Started in 1990, Bowling for Rhinos is a worldwide bowling-type events that raises money for in situ rhino conservation.  </a:t>
            </a:r>
            <a:endParaRPr>
              <a:latin typeface="Georgia"/>
              <a:ea typeface="Georgia"/>
              <a:cs typeface="Georgia"/>
              <a:sym typeface="Georgia"/>
            </a:endParaRPr>
          </a:p>
          <a:p>
            <a:pPr marL="457200" marR="0" lvl="0" indent="-317500" algn="l" rtl="0">
              <a:lnSpc>
                <a:spcPct val="100000"/>
              </a:lnSpc>
              <a:spcBef>
                <a:spcPts val="0"/>
              </a:spcBef>
              <a:spcAft>
                <a:spcPts val="0"/>
              </a:spcAft>
              <a:buSzPts val="1400"/>
              <a:buFont typeface="Georgia"/>
              <a:buChar char="●"/>
            </a:pPr>
            <a:r>
              <a:rPr lang="en-US">
                <a:latin typeface="Georgia"/>
                <a:ea typeface="Georgia"/>
                <a:cs typeface="Georgia"/>
                <a:sym typeface="Georgia"/>
              </a:rPr>
              <a:t>Created because keepers wanted to help save rhinos and the ecosystems </a:t>
            </a:r>
            <a:endParaRPr>
              <a:latin typeface="Georgia"/>
              <a:ea typeface="Georgia"/>
              <a:cs typeface="Georgia"/>
              <a:sym typeface="Georgia"/>
            </a:endParaRPr>
          </a:p>
          <a:p>
            <a:pPr marL="457200" marR="0" lvl="0" indent="-317500" algn="l" rtl="0">
              <a:lnSpc>
                <a:spcPct val="100000"/>
              </a:lnSpc>
              <a:spcBef>
                <a:spcPts val="0"/>
              </a:spcBef>
              <a:spcAft>
                <a:spcPts val="0"/>
              </a:spcAft>
              <a:buSzPts val="1400"/>
              <a:buFont typeface="Georgia"/>
              <a:buChar char="●"/>
            </a:pPr>
            <a:r>
              <a:rPr lang="en-US">
                <a:latin typeface="Georgia"/>
                <a:ea typeface="Georgia"/>
                <a:cs typeface="Georgia"/>
                <a:sym typeface="Georgia"/>
              </a:rPr>
              <a:t>Today approximately 85 chapters in the US and Canada participate in a Bowling For Rhinos event.  </a:t>
            </a:r>
            <a:endParaRPr>
              <a:latin typeface="Georgia"/>
              <a:ea typeface="Georgia"/>
              <a:cs typeface="Georgia"/>
              <a:sym typeface="Georgia"/>
            </a:endParaRPr>
          </a:p>
          <a:p>
            <a:pPr marL="457200" marR="0" lvl="0" indent="-317500" algn="l" rtl="0">
              <a:lnSpc>
                <a:spcPct val="100000"/>
              </a:lnSpc>
              <a:spcBef>
                <a:spcPts val="0"/>
              </a:spcBef>
              <a:spcAft>
                <a:spcPts val="0"/>
              </a:spcAft>
              <a:buSzPts val="1400"/>
              <a:buFont typeface="Georgia"/>
              <a:buChar char="●"/>
            </a:pPr>
            <a:r>
              <a:rPr lang="en-US">
                <a:latin typeface="Georgia"/>
                <a:ea typeface="Georgia"/>
                <a:cs typeface="Georgia"/>
                <a:sym typeface="Georgia"/>
              </a:rPr>
              <a:t>These events have raised over $8 million dollars and counting for habitat preservation, rhino conservation in Africa and Asia</a:t>
            </a:r>
            <a:endParaRPr>
              <a:latin typeface="Georgia"/>
              <a:ea typeface="Georgia"/>
              <a:cs typeface="Georgia"/>
              <a:sym typeface="Georgia"/>
            </a:endParaRPr>
          </a:p>
          <a:p>
            <a:pPr marL="0" lvl="0" indent="0" algn="l" rtl="0">
              <a:lnSpc>
                <a:spcPct val="100000"/>
              </a:lnSpc>
              <a:spcBef>
                <a:spcPts val="0"/>
              </a:spcBef>
              <a:spcAft>
                <a:spcPts val="0"/>
              </a:spcAft>
              <a:buSzPts val="1400"/>
              <a:buNone/>
            </a:pPr>
            <a:endParaRPr/>
          </a:p>
        </p:txBody>
      </p:sp>
      <p:sp>
        <p:nvSpPr>
          <p:cNvPr id="293" name="Google Shape;29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875212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38783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90883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c417c7cbd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c417c7cbd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a:latin typeface="Georgia"/>
                <a:ea typeface="Georgia"/>
                <a:cs typeface="Georgia"/>
                <a:sym typeface="Georgia"/>
              </a:rPr>
              <a:t>Statement from AAZK of animal keepers on Racial Equality (June 6, 2020)</a:t>
            </a:r>
            <a:endParaRPr b="1" u="sng">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sz="1300" b="1" i="1">
                <a:solidFill>
                  <a:schemeClr val="accent2"/>
                </a:solidFill>
                <a:latin typeface="Georgia"/>
                <a:ea typeface="Georgia"/>
                <a:cs typeface="Georgia"/>
                <a:sym typeface="Georgia"/>
              </a:rPr>
              <a:t>As animal keepers, we are granted the ability to engage with millions of Americans each year on topics such as environmental conservation, the preservation of natural resources, and animal biodiversity. Minorities and their communities across the globe continue to lawfully assemble and demonstrate in opposition to systemic racial inequalities and violence, and we stand by them.  We recognize that people of color are underrepresented in our profession and we must work on acknowledging, listening to, and learning about community concerns at this time. Diversity in the association and the field is integral to a successful workforce, and we recognize the work that needs to be done to serve all in our membership.  Today’s keepers are tomorrow’s hiring managers and AAZK hopes that our membership boosts the inclusion of minority interest, understanding, and presence in the animal care profession.  </a:t>
            </a:r>
            <a:endParaRPr sz="1300" b="1">
              <a:solidFill>
                <a:schemeClr val="accent2"/>
              </a:solidFill>
              <a:latin typeface="Georgia"/>
              <a:ea typeface="Georgia"/>
              <a:cs typeface="Georgia"/>
              <a:sym typeface="Georgia"/>
            </a:endParaRPr>
          </a:p>
        </p:txBody>
      </p:sp>
      <p:sp>
        <p:nvSpPr>
          <p:cNvPr id="325" name="Google Shape;325;g8c417c7cbd_0_2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343864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c417c7cbd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c417c7cbd_0_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Font typeface="Georgia"/>
              <a:buChar char="●"/>
            </a:pPr>
            <a:r>
              <a:rPr lang="en-US">
                <a:latin typeface="Georgia"/>
                <a:ea typeface="Georgia"/>
                <a:cs typeface="Georgia"/>
                <a:sym typeface="Georgia"/>
              </a:rPr>
              <a:t>AAZK is not just individual members all over.  AAZK chapters are formed in affiliation with a zoological facility (zoo, aquarium, sanctuary, etc.)</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Each chapter is chartered with AAZK and adapts the AAZK constitution for governing.</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US">
                <a:latin typeface="Georgia"/>
                <a:ea typeface="Georgia"/>
                <a:cs typeface="Georgia"/>
                <a:sym typeface="Georgia"/>
              </a:rPr>
              <a:t>Chapters consist of dedicated members sharing the mission and working on the purpose of AAZK.</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334" name="Google Shape;334;g8c417c7cbd_0_3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195668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cb2bec9b5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cb2bec9b5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a:p>
        </p:txBody>
      </p:sp>
      <p:sp>
        <p:nvSpPr>
          <p:cNvPr id="342" name="Google Shape;342;g8cb2bec9b5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2316829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b701b94bf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b701b94bf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accent1"/>
                </a:solidFill>
                <a:latin typeface="Georgia"/>
                <a:ea typeface="Georgia"/>
                <a:cs typeface="Georgia"/>
                <a:sym typeface="Georgia"/>
              </a:rPr>
              <a:t>CUSTOMIZE this slide:</a:t>
            </a:r>
            <a:endParaRPr b="1">
              <a:solidFill>
                <a:schemeClr val="accent1"/>
              </a:solidFill>
              <a:latin typeface="Georgia"/>
              <a:ea typeface="Georgia"/>
              <a:cs typeface="Georgia"/>
              <a:sym typeface="Georgia"/>
            </a:endParaRPr>
          </a:p>
          <a:p>
            <a:pPr marL="0" lvl="0" indent="0" algn="l" rtl="0">
              <a:spcBef>
                <a:spcPts val="0"/>
              </a:spcBef>
              <a:spcAft>
                <a:spcPts val="0"/>
              </a:spcAft>
              <a:buNone/>
            </a:pPr>
            <a:r>
              <a:rPr lang="en-US" b="1">
                <a:solidFill>
                  <a:schemeClr val="accent1"/>
                </a:solidFill>
                <a:latin typeface="Georgia"/>
                <a:ea typeface="Georgia"/>
                <a:cs typeface="Georgia"/>
                <a:sym typeface="Georgia"/>
              </a:rPr>
              <a:t>use the column on the right for your chapter contact information and/or to advertise your next event.</a:t>
            </a:r>
            <a:endParaRPr/>
          </a:p>
        </p:txBody>
      </p:sp>
      <p:sp>
        <p:nvSpPr>
          <p:cNvPr id="359" name="Google Shape;359;gb701b94bf9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213859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182840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b701b94bf9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b701b94bf9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accent1"/>
                </a:solidFill>
                <a:latin typeface="Georgia"/>
                <a:ea typeface="Georgia"/>
                <a:cs typeface="Georgia"/>
                <a:sym typeface="Georgia"/>
              </a:rPr>
              <a:t>CUSTOMIZE this slide:</a:t>
            </a:r>
            <a:endParaRPr b="1">
              <a:solidFill>
                <a:schemeClr val="accent1"/>
              </a:solidFill>
              <a:latin typeface="Georgia"/>
              <a:ea typeface="Georgia"/>
              <a:cs typeface="Georgia"/>
              <a:sym typeface="Georgia"/>
            </a:endParaRPr>
          </a:p>
          <a:p>
            <a:pPr marL="0" lvl="0" indent="0" algn="l" rtl="0">
              <a:spcBef>
                <a:spcPts val="0"/>
              </a:spcBef>
              <a:spcAft>
                <a:spcPts val="0"/>
              </a:spcAft>
              <a:buNone/>
            </a:pPr>
            <a:r>
              <a:rPr lang="en-US" b="1">
                <a:solidFill>
                  <a:schemeClr val="accent1"/>
                </a:solidFill>
                <a:latin typeface="Georgia"/>
                <a:ea typeface="Georgia"/>
                <a:cs typeface="Georgia"/>
                <a:sym typeface="Georgia"/>
              </a:rPr>
              <a:t>use the column on the right for your chapter contact information and/or to advertise your next event.</a:t>
            </a:r>
            <a:endParaRPr/>
          </a:p>
        </p:txBody>
      </p:sp>
      <p:sp>
        <p:nvSpPr>
          <p:cNvPr id="366" name="Google Shape;366;gb701b94bf9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413009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b701b94bf9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b701b94bf9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accent1"/>
                </a:solidFill>
                <a:latin typeface="Georgia"/>
                <a:ea typeface="Georgia"/>
                <a:cs typeface="Georgia"/>
                <a:sym typeface="Georgia"/>
              </a:rPr>
              <a:t>CUSTOMIZE this slide:</a:t>
            </a:r>
            <a:endParaRPr b="1">
              <a:solidFill>
                <a:schemeClr val="accent1"/>
              </a:solidFill>
              <a:latin typeface="Georgia"/>
              <a:ea typeface="Georgia"/>
              <a:cs typeface="Georgia"/>
              <a:sym typeface="Georgia"/>
            </a:endParaRPr>
          </a:p>
          <a:p>
            <a:pPr marL="0" lvl="0" indent="0" algn="l" rtl="0">
              <a:spcBef>
                <a:spcPts val="0"/>
              </a:spcBef>
              <a:spcAft>
                <a:spcPts val="0"/>
              </a:spcAft>
              <a:buNone/>
            </a:pPr>
            <a:r>
              <a:rPr lang="en-US" b="1">
                <a:solidFill>
                  <a:schemeClr val="accent1"/>
                </a:solidFill>
                <a:latin typeface="Georgia"/>
                <a:ea typeface="Georgia"/>
                <a:cs typeface="Georgia"/>
                <a:sym typeface="Georgia"/>
              </a:rPr>
              <a:t>use the column on the right for your chapter contact information and/or to advertise your next event.</a:t>
            </a:r>
            <a:endParaRPr/>
          </a:p>
        </p:txBody>
      </p:sp>
      <p:sp>
        <p:nvSpPr>
          <p:cNvPr id="373" name="Google Shape;373;gb701b94bf9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256339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8c417c7cbd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8c417c7cbd_0_2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There are so many great opportunities to share the AAZK mission, vision and purpose but why does this matter to me if I’m not a animal keeper?</a:t>
            </a: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That’s simple! AAZK is NOT just for full time animal keepers!</a:t>
            </a:r>
            <a:endParaRPr>
              <a:latin typeface="Georgia"/>
              <a:ea typeface="Georgia"/>
              <a:cs typeface="Georgia"/>
              <a:sym typeface="Georgia"/>
            </a:endParaRPr>
          </a:p>
        </p:txBody>
      </p:sp>
      <p:sp>
        <p:nvSpPr>
          <p:cNvPr id="380" name="Google Shape;380;g8c417c7cbd_0_2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908887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c417c7cbd_0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c417c7cbd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In addition, there are also facility memberships.  For more information, visit </a:t>
            </a:r>
            <a:r>
              <a:rPr lang="en-US" sz="1100" u="sng">
                <a:solidFill>
                  <a:schemeClr val="hlink"/>
                </a:solidFill>
                <a:latin typeface="Georgia"/>
                <a:ea typeface="Georgia"/>
                <a:cs typeface="Georgia"/>
                <a:sym typeface="Georgia"/>
                <a:hlinkClick r:id="rId3"/>
              </a:rPr>
              <a:t>https://aazk.org/membership-account/membership-levels/</a:t>
            </a:r>
            <a:endParaRPr>
              <a:latin typeface="Georgia"/>
              <a:ea typeface="Georgia"/>
              <a:cs typeface="Georgia"/>
              <a:sym typeface="Georgia"/>
            </a:endParaRPr>
          </a:p>
        </p:txBody>
      </p:sp>
      <p:sp>
        <p:nvSpPr>
          <p:cNvPr id="390" name="Google Shape;390;g8c417c7cbd_0_3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993873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c417c7cbd_0_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c417c7cbd_0_3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There are many benefits for full time keepers (professional level) but take a look at the benefits for affiliates and students!</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397" name="Google Shape;397;g8c417c7cbd_0_3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393819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c417c7cbd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c417c7cbd_0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This conference provides a wonderful professional networking opportunity like none other.  </a:t>
            </a:r>
            <a:endParaRPr sz="1400">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US" sz="1400">
                <a:latin typeface="Georgia"/>
                <a:ea typeface="Georgia"/>
                <a:cs typeface="Georgia"/>
                <a:sym typeface="Georgia"/>
              </a:rPr>
              <a:t>With an average of 300 like minded individuals coming together to share their knowledge and skills of the zookeeping world.</a:t>
            </a:r>
            <a:endParaRPr sz="1400">
              <a:latin typeface="Georgia"/>
              <a:ea typeface="Georgia"/>
              <a:cs typeface="Georgia"/>
              <a:sym typeface="Georgia"/>
            </a:endParaRPr>
          </a:p>
          <a:p>
            <a:pPr marL="457200" lvl="0" indent="-273050" algn="l" rtl="0">
              <a:lnSpc>
                <a:spcPct val="115000"/>
              </a:lnSpc>
              <a:spcBef>
                <a:spcPts val="0"/>
              </a:spcBef>
              <a:spcAft>
                <a:spcPts val="0"/>
              </a:spcAft>
              <a:buClr>
                <a:schemeClr val="dk1"/>
              </a:buClr>
              <a:buSzPts val="700"/>
              <a:buFont typeface="Georgia"/>
              <a:buChar char="●"/>
            </a:pPr>
            <a:r>
              <a:rPr lang="en-US" sz="1400">
                <a:latin typeface="Georgia"/>
                <a:ea typeface="Georgia"/>
                <a:cs typeface="Georgia"/>
                <a:sym typeface="Georgia"/>
              </a:rPr>
              <a:t>Held annually in late summer/early fall</a:t>
            </a:r>
            <a:endParaRPr sz="1400">
              <a:latin typeface="Georgia"/>
              <a:ea typeface="Georgia"/>
              <a:cs typeface="Georgia"/>
              <a:sym typeface="Georgia"/>
            </a:endParaRPr>
          </a:p>
          <a:p>
            <a:pPr marL="457200" lvl="0" indent="-273050" algn="l" rtl="0">
              <a:lnSpc>
                <a:spcPct val="115000"/>
              </a:lnSpc>
              <a:spcBef>
                <a:spcPts val="0"/>
              </a:spcBef>
              <a:spcAft>
                <a:spcPts val="0"/>
              </a:spcAft>
              <a:buClr>
                <a:schemeClr val="dk1"/>
              </a:buClr>
              <a:buSzPts val="700"/>
              <a:buFont typeface="Georgia"/>
              <a:buChar char="●"/>
            </a:pPr>
            <a:r>
              <a:rPr lang="en-US" sz="1400">
                <a:latin typeface="Georgia"/>
                <a:ea typeface="Georgia"/>
                <a:cs typeface="Georgia"/>
                <a:sym typeface="Georgia"/>
              </a:rPr>
              <a:t>Hosted by an AAZK chapter with support from their host facility and AAZK</a:t>
            </a:r>
            <a:endParaRPr sz="1400">
              <a:latin typeface="Georgia"/>
              <a:ea typeface="Georgia"/>
              <a:cs typeface="Georgia"/>
              <a:sym typeface="Georgia"/>
            </a:endParaRPr>
          </a:p>
          <a:p>
            <a:pPr marL="0" lvl="0" indent="0" algn="l" rtl="0">
              <a:lnSpc>
                <a:spcPct val="115000"/>
              </a:lnSpc>
              <a:spcBef>
                <a:spcPts val="0"/>
              </a:spcBef>
              <a:spcAft>
                <a:spcPts val="0"/>
              </a:spcAft>
              <a:buNone/>
            </a:pP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b="1">
                <a:latin typeface="Georgia"/>
                <a:ea typeface="Georgia"/>
                <a:cs typeface="Georgia"/>
                <a:sym typeface="Georgia"/>
              </a:rPr>
              <a:t>on click</a:t>
            </a:r>
            <a:r>
              <a:rPr lang="en-US" sz="1400">
                <a:latin typeface="Georgia"/>
                <a:ea typeface="Georgia"/>
                <a:cs typeface="Georgia"/>
                <a:sym typeface="Georgia"/>
              </a:rPr>
              <a:t> - </a:t>
            </a:r>
            <a:r>
              <a:rPr lang="en-US" sz="1500">
                <a:latin typeface="Georgia"/>
                <a:ea typeface="Georgia"/>
                <a:cs typeface="Georgia"/>
                <a:sym typeface="Georgia"/>
              </a:rPr>
              <a:t>AAZK Affiliate conference grant opportunities to attend a national conference. </a:t>
            </a:r>
            <a:endParaRPr sz="15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Information is listed on the AAZK website under Grants committee in members only section</a:t>
            </a:r>
            <a:endParaRPr sz="1400">
              <a:latin typeface="Georgia"/>
              <a:ea typeface="Georgia"/>
              <a:cs typeface="Georgia"/>
              <a:sym typeface="Georgia"/>
            </a:endParaRPr>
          </a:p>
        </p:txBody>
      </p:sp>
      <p:sp>
        <p:nvSpPr>
          <p:cNvPr id="404" name="Google Shape;404;g8c417c7cbd_0_3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203873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9b3e320d3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9b3e320d3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Videos about each upcoming conference can be found on the AAZK Facebook page for your enjoyment.</a:t>
            </a:r>
            <a:endParaRPr sz="1400">
              <a:latin typeface="Georgia"/>
              <a:ea typeface="Georgia"/>
              <a:cs typeface="Georgia"/>
              <a:sym typeface="Georgia"/>
            </a:endParaRPr>
          </a:p>
        </p:txBody>
      </p:sp>
      <p:sp>
        <p:nvSpPr>
          <p:cNvPr id="417" name="Google Shape;417;g9b3e320d3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279034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993b174ffe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993b174ffe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latin typeface="Georgia"/>
                <a:ea typeface="Georgia"/>
                <a:cs typeface="Georgia"/>
                <a:sym typeface="Georgia"/>
              </a:rPr>
              <a:t>Use this slide to to advertise future conference hosts. </a:t>
            </a:r>
            <a:endParaRPr sz="1400">
              <a:latin typeface="Georgia"/>
              <a:ea typeface="Georgia"/>
              <a:cs typeface="Georgia"/>
              <a:sym typeface="Georgia"/>
            </a:endParaRPr>
          </a:p>
          <a:p>
            <a:pPr marL="0" lvl="0" indent="0" algn="l" rtl="0">
              <a:lnSpc>
                <a:spcPct val="115000"/>
              </a:lnSpc>
              <a:spcBef>
                <a:spcPts val="0"/>
              </a:spcBef>
              <a:spcAft>
                <a:spcPts val="0"/>
              </a:spcAft>
              <a:buNone/>
            </a:pPr>
            <a:endParaRPr sz="1400">
              <a:latin typeface="Georgia"/>
              <a:ea typeface="Georgia"/>
              <a:cs typeface="Georgia"/>
              <a:sym typeface="Georgia"/>
            </a:endParaRPr>
          </a:p>
          <a:p>
            <a:pPr marL="0" lvl="0" indent="0" algn="l" rtl="0">
              <a:lnSpc>
                <a:spcPct val="115000"/>
              </a:lnSpc>
              <a:spcBef>
                <a:spcPts val="0"/>
              </a:spcBef>
              <a:spcAft>
                <a:spcPts val="0"/>
              </a:spcAft>
              <a:buNone/>
            </a:pPr>
            <a:r>
              <a:rPr lang="en-US" sz="1400">
                <a:latin typeface="Georgia"/>
                <a:ea typeface="Georgia"/>
                <a:cs typeface="Georgia"/>
                <a:sym typeface="Georgia"/>
              </a:rPr>
              <a:t>All future conference hosts and dates are published on the AAZK website.</a:t>
            </a:r>
            <a:endParaRPr sz="1400">
              <a:latin typeface="Georgia"/>
              <a:ea typeface="Georgia"/>
              <a:cs typeface="Georgia"/>
              <a:sym typeface="Georgia"/>
            </a:endParaRPr>
          </a:p>
        </p:txBody>
      </p:sp>
      <p:sp>
        <p:nvSpPr>
          <p:cNvPr id="427" name="Google Shape;427;g993b174ffe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1650581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c9ba7787b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c9ba7787b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As an affiliate or student member, you get a DISCOUNTED membership to AAZK CORE (formally known as AAZK Online/AAZK Learn)</a:t>
            </a:r>
            <a:endParaRPr>
              <a:latin typeface="Georgia"/>
              <a:ea typeface="Georgia"/>
              <a:cs typeface="Georgia"/>
              <a:sym typeface="Georgia"/>
            </a:endParaRPr>
          </a:p>
          <a:p>
            <a:pPr marL="0" lvl="0" indent="0" algn="l" rtl="0">
              <a:spcBef>
                <a:spcPts val="0"/>
              </a:spcBef>
              <a:spcAft>
                <a:spcPts val="0"/>
              </a:spcAft>
              <a:buNone/>
            </a:pPr>
            <a:r>
              <a:rPr lang="en-US">
                <a:solidFill>
                  <a:srgbClr val="1D1D1D"/>
                </a:solidFill>
                <a:latin typeface="Georgia"/>
                <a:ea typeface="Georgia"/>
                <a:cs typeface="Georgia"/>
                <a:sym typeface="Georgia"/>
              </a:rPr>
              <a:t>For more information about San Diego Zoo Global Academy courses, or to subscribe to the San Diego Zoo Global Academy Newsletter, please contact Bethany Bingham </a:t>
            </a:r>
            <a:r>
              <a:rPr lang="en-US" u="sng">
                <a:solidFill>
                  <a:schemeClr val="hlink"/>
                </a:solidFill>
                <a:latin typeface="Georgia"/>
                <a:ea typeface="Georgia"/>
                <a:cs typeface="Georgia"/>
                <a:sym typeface="Georgia"/>
                <a:hlinkClick r:id="rId3"/>
              </a:rPr>
              <a:t>bethany.bingham@aazk.org</a:t>
            </a:r>
            <a:endParaRPr>
              <a:solidFill>
                <a:srgbClr val="1D1D1D"/>
              </a:solidFill>
              <a:latin typeface="Georgia"/>
              <a:ea typeface="Georgia"/>
              <a:cs typeface="Georgia"/>
              <a:sym typeface="Georgia"/>
            </a:endParaRPr>
          </a:p>
          <a:p>
            <a:pPr marL="0" lvl="0" indent="0" algn="l" rtl="0">
              <a:spcBef>
                <a:spcPts val="0"/>
              </a:spcBef>
              <a:spcAft>
                <a:spcPts val="0"/>
              </a:spcAft>
              <a:buNone/>
            </a:pPr>
            <a:endParaRPr>
              <a:solidFill>
                <a:srgbClr val="1D1D1D"/>
              </a:solidFill>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437" name="Google Shape;437;g8c9ba7787b_1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3333045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c417c7cbd_0_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c417c7cbd_0_3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solidFill>
                  <a:srgbClr val="1D1D1D"/>
                </a:solidFill>
                <a:latin typeface="Georgia"/>
                <a:ea typeface="Georgia"/>
                <a:cs typeface="Georgia"/>
                <a:sym typeface="Georgia"/>
              </a:rPr>
              <a:t>AAZK media, AAZK conferences, and AAZK chapters are venues to exchange information in the fields of husbandry, environmental enrichment, behavioral training and conservation.</a:t>
            </a:r>
            <a:endParaRPr>
              <a:solidFill>
                <a:srgbClr val="1D1D1D"/>
              </a:solidFill>
              <a:latin typeface="Georgia"/>
              <a:ea typeface="Georgia"/>
              <a:cs typeface="Georgia"/>
              <a:sym typeface="Georgia"/>
            </a:endParaRPr>
          </a:p>
          <a:p>
            <a:pPr marL="0" lvl="0" indent="0" algn="l" rtl="0">
              <a:lnSpc>
                <a:spcPct val="90000"/>
              </a:lnSpc>
              <a:spcBef>
                <a:spcPts val="0"/>
              </a:spcBef>
              <a:spcAft>
                <a:spcPts val="0"/>
              </a:spcAft>
              <a:buNone/>
            </a:pPr>
            <a:endParaRPr>
              <a:solidFill>
                <a:srgbClr val="1D1D1D"/>
              </a:solidFill>
              <a:latin typeface="Georgia"/>
              <a:ea typeface="Georgia"/>
              <a:cs typeface="Georgia"/>
              <a:sym typeface="Georgia"/>
            </a:endParaRPr>
          </a:p>
          <a:p>
            <a:pPr marL="0" lvl="0" indent="0" algn="l" rtl="0">
              <a:spcBef>
                <a:spcPts val="0"/>
              </a:spcBef>
              <a:spcAft>
                <a:spcPts val="0"/>
              </a:spcAft>
              <a:buClr>
                <a:schemeClr val="dk1"/>
              </a:buClr>
              <a:buSzPts val="1200"/>
              <a:buFont typeface="Calibri"/>
              <a:buNone/>
            </a:pPr>
            <a:r>
              <a:rPr lang="en-US">
                <a:solidFill>
                  <a:srgbClr val="1D1D1D"/>
                </a:solidFill>
                <a:latin typeface="Georgia"/>
                <a:ea typeface="Georgia"/>
                <a:cs typeface="Georgia"/>
                <a:sym typeface="Georgia"/>
              </a:rPr>
              <a:t>Through workshops, conferences, newsletters, and Internet forums, AAZK helps animal care staff stay current in the fields of husbandry, training, enrichment,  nutrition, and conservation. Well- educated keepers using modern techniques means the animals in their care benefit tremendously.  AAZK also provides networking and fundraising opportunities that support animal care, AAZK activities and conservation efforts.</a:t>
            </a:r>
            <a:endParaRPr>
              <a:solidFill>
                <a:srgbClr val="1D1D1D"/>
              </a:solidFill>
              <a:latin typeface="Georgia"/>
              <a:ea typeface="Georgia"/>
              <a:cs typeface="Georgia"/>
              <a:sym typeface="Georgia"/>
            </a:endParaRPr>
          </a:p>
        </p:txBody>
      </p:sp>
      <p:sp>
        <p:nvSpPr>
          <p:cNvPr id="445" name="Google Shape;445;g8c417c7cbd_0_3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10127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c47b41b2c_2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8c47b41b2c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a:solidFill>
                  <a:srgbClr val="000000"/>
                </a:solidFill>
                <a:latin typeface="Georgia"/>
                <a:ea typeface="Georgia"/>
                <a:cs typeface="Georgia"/>
                <a:sym typeface="Georgia"/>
              </a:rPr>
              <a:t>Like any organization, AAZK has a system of governance that is made up of the Board of Directors, CEO/CFO, Director of Professional Development and Publications editor.</a:t>
            </a: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solidFill>
                  <a:srgbClr val="000000"/>
                </a:solidFill>
                <a:latin typeface="Georgia"/>
                <a:ea typeface="Georgia"/>
                <a:cs typeface="Georgia"/>
                <a:sym typeface="Georgia"/>
              </a:rPr>
              <a:t>The Board of Directors consists of 7 members that maintain the organization as a leader in the fields of animal care and conservation.</a:t>
            </a: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solidFill>
                  <a:srgbClr val="000000"/>
                </a:solidFill>
                <a:latin typeface="Georgia"/>
                <a:ea typeface="Georgia"/>
                <a:cs typeface="Georgia"/>
                <a:sym typeface="Georgia"/>
              </a:rPr>
              <a:t>The mission of the board is to provide leadership for the AAZK Committees and Programs and the membership by operating in accordance with the overall mission of AAZK.</a:t>
            </a: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solidFill>
                  <a:srgbClr val="000000"/>
                </a:solidFill>
                <a:latin typeface="Georgia"/>
                <a:ea typeface="Georgia"/>
                <a:cs typeface="Georgia"/>
                <a:sym typeface="Georgia"/>
              </a:rPr>
              <a:t>Our current board members were sworn in to their positions at the 2019 AAZK Conference in Indianapolis, IN. Executive officers serve a 2 year term and shall serve no more than two consecutive terms.</a:t>
            </a: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endParaRPr>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2400"/>
              <a:buFont typeface="Arial"/>
              <a:buNone/>
            </a:pPr>
            <a:r>
              <a:rPr lang="en-US">
                <a:solidFill>
                  <a:srgbClr val="000000"/>
                </a:solidFill>
                <a:latin typeface="Georgia"/>
                <a:ea typeface="Georgia"/>
                <a:cs typeface="Georgia"/>
                <a:sym typeface="Georgia"/>
              </a:rPr>
              <a:t>Directors on the board are elected into 4 year terms and can serve no more than two consecutive terms.</a:t>
            </a:r>
            <a:endParaRPr>
              <a:solidFill>
                <a:srgbClr val="000000"/>
              </a:solidFill>
              <a:latin typeface="Georgia"/>
              <a:ea typeface="Georgia"/>
              <a:cs typeface="Georgia"/>
              <a:sym typeface="Georgia"/>
            </a:endParaRPr>
          </a:p>
        </p:txBody>
      </p:sp>
    </p:spTree>
    <p:extLst>
      <p:ext uri="{BB962C8B-B14F-4D97-AF65-F5344CB8AC3E}">
        <p14:creationId xmlns:p14="http://schemas.microsoft.com/office/powerpoint/2010/main" val="2080646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c9ba7787b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c9ba7787b_1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Affiliates members are HUGE part of AAZK! Whether you are a part time keeper, seasonal, volunteer, docent, curator, supervisor, assistant curator vet tech, vet, nutrition staff, maintenance, horticulture, education, guest services, etc. </a:t>
            </a:r>
            <a:r>
              <a:rPr lang="en-US" b="1">
                <a:latin typeface="Georgia"/>
                <a:ea typeface="Georgia"/>
                <a:cs typeface="Georgia"/>
                <a:sym typeface="Georgia"/>
              </a:rPr>
              <a:t>It Takes A Zoo!</a:t>
            </a:r>
            <a:endParaRPr b="1">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latin typeface="Georgia"/>
                <a:ea typeface="Georgia"/>
                <a:cs typeface="Georgia"/>
                <a:sym typeface="Georgia"/>
              </a:rPr>
              <a:t>Check out these AMAZING infographics that the National Zoo Keeper Week Program designed in 2020 to showcase how important you are to the mission, vision and purpose of AAZK and your facilities.</a:t>
            </a:r>
            <a:endParaRPr>
              <a:latin typeface="Georgia"/>
              <a:ea typeface="Georgia"/>
              <a:cs typeface="Georgia"/>
              <a:sym typeface="Georgia"/>
            </a:endParaRPr>
          </a:p>
        </p:txBody>
      </p:sp>
      <p:sp>
        <p:nvSpPr>
          <p:cNvPr id="454" name="Google Shape;454;g8c9ba7787b_1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4097298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8c9ba7787b_2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8c9ba7787b_2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8c9ba7787b_2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1490806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8c9ba7787b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8c9ba7787b_2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8c9ba7787b_2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553091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8d043e86a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8d043e86a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g8d043e86a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90597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8c9ba7787b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8c9ba7787b_1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a:solidFill>
                  <a:srgbClr val="000000"/>
                </a:solidFill>
                <a:latin typeface="Georgia"/>
                <a:ea typeface="Georgia"/>
                <a:cs typeface="Georgia"/>
                <a:sym typeface="Georgia"/>
              </a:rPr>
              <a:t>We all started somewhere, right? Our passion for animal care and conservation was probably cultivated through school, documentaries, conservationists, and visiting zoological facilities. Let’s continue to build that passion and commitment to this field.  Encourage your (read word on slide) to join AAZK either with your chapter or on the national level.</a:t>
            </a:r>
            <a:endParaRPr sz="1400">
              <a:solidFill>
                <a:srgbClr val="000000"/>
              </a:solidFill>
              <a:latin typeface="Georgia"/>
              <a:ea typeface="Georgia"/>
              <a:cs typeface="Georgia"/>
              <a:sym typeface="Georgia"/>
            </a:endParaRPr>
          </a:p>
          <a:p>
            <a:pPr marL="457200" lvl="0" indent="-317500" algn="l" rtl="0">
              <a:lnSpc>
                <a:spcPct val="100000"/>
              </a:lnSpc>
              <a:spcBef>
                <a:spcPts val="0"/>
              </a:spcBef>
              <a:spcAft>
                <a:spcPts val="0"/>
              </a:spcAft>
              <a:buClr>
                <a:srgbClr val="000000"/>
              </a:buClr>
              <a:buSzPts val="1400"/>
              <a:buFont typeface="Georgia"/>
              <a:buChar char="●"/>
            </a:pPr>
            <a:r>
              <a:rPr lang="en-US" sz="1400">
                <a:solidFill>
                  <a:srgbClr val="000000"/>
                </a:solidFill>
                <a:latin typeface="Georgia"/>
                <a:ea typeface="Georgia"/>
                <a:cs typeface="Georgia"/>
                <a:sym typeface="Georgia"/>
              </a:rPr>
              <a:t>Students can be members of any chapter, as per the chapters bylaws, and/or on a national level. </a:t>
            </a:r>
            <a:endParaRPr sz="1400">
              <a:solidFill>
                <a:srgbClr val="000000"/>
              </a:solidFill>
              <a:latin typeface="Georgia"/>
              <a:ea typeface="Georgia"/>
              <a:cs typeface="Georgia"/>
              <a:sym typeface="Georgia"/>
            </a:endParaRPr>
          </a:p>
          <a:p>
            <a:pPr marL="457200" lvl="0" indent="-317500" algn="l" rtl="0">
              <a:lnSpc>
                <a:spcPct val="100000"/>
              </a:lnSpc>
              <a:spcBef>
                <a:spcPts val="0"/>
              </a:spcBef>
              <a:spcAft>
                <a:spcPts val="0"/>
              </a:spcAft>
              <a:buClr>
                <a:srgbClr val="000000"/>
              </a:buClr>
              <a:buSzPts val="1400"/>
              <a:buFont typeface="Georgia"/>
              <a:buChar char="●"/>
            </a:pPr>
            <a:r>
              <a:rPr lang="en-US" sz="1400">
                <a:solidFill>
                  <a:srgbClr val="000000"/>
                </a:solidFill>
                <a:latin typeface="Georgia"/>
                <a:ea typeface="Georgia"/>
                <a:cs typeface="Georgia"/>
                <a:sym typeface="Georgia"/>
              </a:rPr>
              <a:t>There are currently 3 chartered student chapters of AAZK</a:t>
            </a:r>
            <a:endParaRPr sz="1400">
              <a:solidFill>
                <a:srgbClr val="000000"/>
              </a:solidFill>
              <a:latin typeface="Georgia"/>
              <a:ea typeface="Georgia"/>
              <a:cs typeface="Georgia"/>
              <a:sym typeface="Georgia"/>
            </a:endParaRPr>
          </a:p>
        </p:txBody>
      </p:sp>
      <p:sp>
        <p:nvSpPr>
          <p:cNvPr id="478" name="Google Shape;478;g8c9ba7787b_1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080775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8cb2bec9b5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8cb2bec9b5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a:solidFill>
                <a:schemeClr val="accent1"/>
              </a:solidFill>
              <a:latin typeface="Georgia"/>
              <a:ea typeface="Georgia"/>
              <a:cs typeface="Georgia"/>
              <a:sym typeface="Georgia"/>
            </a:endParaRPr>
          </a:p>
          <a:p>
            <a:pPr marL="0" lvl="0" indent="0" algn="l" rtl="0">
              <a:spcBef>
                <a:spcPts val="0"/>
              </a:spcBef>
              <a:spcAft>
                <a:spcPts val="0"/>
              </a:spcAft>
              <a:buNone/>
            </a:pPr>
            <a:endParaRPr/>
          </a:p>
        </p:txBody>
      </p:sp>
      <p:sp>
        <p:nvSpPr>
          <p:cNvPr id="494" name="Google Shape;494;g8cb2bec9b5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1863323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8c795b36e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b8c795b36e_0_1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b8c795b36e_0_1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73828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c47b41b2c_2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8c47b41b2c_2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19691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c47b41b2c_2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8c47b41b2c_2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463848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c47b41b2c_2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c47b41b2c_2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2469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c47b41b2c_2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8c47b41b2c_2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CEO/CFO</a:t>
            </a:r>
            <a:endParaRPr>
              <a:solidFill>
                <a:srgbClr val="7B7B7B"/>
              </a:solidFill>
              <a:latin typeface="Georgia"/>
              <a:ea typeface="Georgia"/>
              <a:cs typeface="Georgia"/>
              <a:sym typeface="Georgia"/>
            </a:endParaRPr>
          </a:p>
          <a:p>
            <a:pPr marL="0" lvl="0" indent="0" algn="l" rtl="0">
              <a:spcBef>
                <a:spcPts val="480"/>
              </a:spcBef>
              <a:spcAft>
                <a:spcPts val="0"/>
              </a:spcAft>
              <a:buSzPts val="2400"/>
              <a:buNone/>
            </a:pPr>
            <a:r>
              <a:rPr lang="en-US">
                <a:solidFill>
                  <a:srgbClr val="7B7B7B"/>
                </a:solidFill>
                <a:latin typeface="Georgia"/>
                <a:ea typeface="Georgia"/>
                <a:cs typeface="Georgia"/>
                <a:sym typeface="Georgia"/>
              </a:rPr>
              <a:t>Responsible for day-to-day operations and financial management</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Editor/Graphics Editor</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Publication of the Animal Keepers’ Forum and other AAZK publications</a:t>
            </a:r>
            <a:endParaRPr>
              <a:solidFill>
                <a:srgbClr val="7B7B7B"/>
              </a:solidFill>
              <a:latin typeface="Georgia"/>
              <a:ea typeface="Georgia"/>
              <a:cs typeface="Georgia"/>
              <a:sym typeface="Georgia"/>
            </a:endParaRPr>
          </a:p>
          <a:p>
            <a:pPr marL="0" lvl="0" indent="0" algn="l" rtl="0">
              <a:spcBef>
                <a:spcPts val="480"/>
              </a:spcBef>
              <a:spcAft>
                <a:spcPts val="0"/>
              </a:spcAft>
              <a:buSzPts val="2400"/>
              <a:buNone/>
            </a:pPr>
            <a:endParaRPr b="1">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b="1">
                <a:solidFill>
                  <a:srgbClr val="7B7B7B"/>
                </a:solidFill>
                <a:latin typeface="Georgia"/>
                <a:ea typeface="Georgia"/>
                <a:cs typeface="Georgia"/>
                <a:sym typeface="Georgia"/>
              </a:rPr>
              <a:t>Director of Professional Development and Conference Management</a:t>
            </a:r>
            <a:endParaRPr>
              <a:solidFill>
                <a:srgbClr val="7B7B7B"/>
              </a:solidFill>
              <a:latin typeface="Georgia"/>
              <a:ea typeface="Georgia"/>
              <a:cs typeface="Georgia"/>
              <a:sym typeface="Georgia"/>
            </a:endParaRPr>
          </a:p>
          <a:p>
            <a:pPr marL="0" lvl="0" indent="0" algn="l" rtl="0">
              <a:spcBef>
                <a:spcPts val="480"/>
              </a:spcBef>
              <a:spcAft>
                <a:spcPts val="0"/>
              </a:spcAft>
              <a:buSzPts val="2400"/>
              <a:buNone/>
            </a:pPr>
            <a:r>
              <a:rPr lang="en-US">
                <a:solidFill>
                  <a:srgbClr val="7B7B7B"/>
                </a:solidFill>
                <a:latin typeface="Georgia"/>
                <a:ea typeface="Georgia"/>
                <a:cs typeface="Georgia"/>
                <a:sym typeface="Georgia"/>
              </a:rPr>
              <a:t>New position as of 2019</a:t>
            </a:r>
            <a:endParaRPr>
              <a:solidFill>
                <a:srgbClr val="7B7B7B"/>
              </a:solidFill>
              <a:latin typeface="Georgia"/>
              <a:ea typeface="Georgia"/>
              <a:cs typeface="Georgia"/>
              <a:sym typeface="Georgia"/>
            </a:endParaRPr>
          </a:p>
          <a:p>
            <a:pPr marL="0" lvl="0" indent="0" algn="l" rtl="0">
              <a:spcBef>
                <a:spcPts val="480"/>
              </a:spcBef>
              <a:spcAft>
                <a:spcPts val="0"/>
              </a:spcAft>
              <a:buClr>
                <a:schemeClr val="dk1"/>
              </a:buClr>
              <a:buSzPts val="2400"/>
              <a:buFont typeface="Arial"/>
              <a:buNone/>
            </a:pPr>
            <a:r>
              <a:rPr lang="en-US">
                <a:solidFill>
                  <a:srgbClr val="7B7B7B"/>
                </a:solidFill>
                <a:latin typeface="Georgia"/>
                <a:ea typeface="Georgia"/>
                <a:cs typeface="Georgia"/>
                <a:sym typeface="Georgia"/>
              </a:rPr>
              <a:t>Development of resources and program management of AAZK Conferences</a:t>
            </a:r>
            <a:endParaRPr/>
          </a:p>
        </p:txBody>
      </p:sp>
    </p:spTree>
    <p:extLst>
      <p:ext uri="{BB962C8B-B14F-4D97-AF65-F5344CB8AC3E}">
        <p14:creationId xmlns:p14="http://schemas.microsoft.com/office/powerpoint/2010/main" val="227951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latin typeface="Georgia"/>
                <a:ea typeface="Georgia"/>
                <a:cs typeface="Georgia"/>
                <a:sym typeface="Georgia"/>
              </a:rPr>
              <a:t>This infographic was created by the AAZK Resource Committee in 2018 as a quick reference into the history of AAZK. </a:t>
            </a:r>
            <a:endParaRPr sz="1400">
              <a:latin typeface="Georgia"/>
              <a:ea typeface="Georgia"/>
              <a:cs typeface="Georgia"/>
              <a:sym typeface="Georgia"/>
            </a:endParaRPr>
          </a:p>
          <a:p>
            <a:pPr marL="0" lvl="0" indent="0" algn="l" rtl="0">
              <a:lnSpc>
                <a:spcPct val="100000"/>
              </a:lnSpc>
              <a:spcBef>
                <a:spcPts val="0"/>
              </a:spcBef>
              <a:spcAft>
                <a:spcPts val="0"/>
              </a:spcAft>
              <a:buSzPts val="1400"/>
              <a:buNone/>
            </a:pPr>
            <a:endParaRPr sz="1400">
              <a:latin typeface="Georgia"/>
              <a:ea typeface="Georgia"/>
              <a:cs typeface="Georgia"/>
              <a:sym typeface="Georgia"/>
            </a:endParaRPr>
          </a:p>
          <a:p>
            <a:pPr marL="0" lvl="0" indent="0" algn="l" rtl="0">
              <a:lnSpc>
                <a:spcPct val="100000"/>
              </a:lnSpc>
              <a:spcBef>
                <a:spcPts val="0"/>
              </a:spcBef>
              <a:spcAft>
                <a:spcPts val="0"/>
              </a:spcAft>
              <a:buSzPts val="1400"/>
              <a:buNone/>
            </a:pPr>
            <a:r>
              <a:rPr lang="en-US" sz="1400">
                <a:latin typeface="Georgia"/>
                <a:ea typeface="Georgia"/>
                <a:cs typeface="Georgia"/>
                <a:sym typeface="Georgia"/>
              </a:rPr>
              <a:t>Resources like this continue to be created to and updated as information is added or modified.</a:t>
            </a:r>
            <a:endParaRPr sz="1400">
              <a:latin typeface="Georgia"/>
              <a:ea typeface="Georgia"/>
              <a:cs typeface="Georgia"/>
              <a:sym typeface="Georgia"/>
            </a:endParaRPr>
          </a:p>
        </p:txBody>
      </p:sp>
      <p:sp>
        <p:nvSpPr>
          <p:cNvPr id="245" name="Google Shape;24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130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687517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aazk.org" TargetMode="External"/><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2"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DT title slide">
  <p:cSld name="TITLE_1_1_1_1_1_1_1_1">
    <p:spTree>
      <p:nvGrpSpPr>
        <p:cNvPr id="1" name="Shape 74"/>
        <p:cNvGrpSpPr/>
        <p:nvPr/>
      </p:nvGrpSpPr>
      <p:grpSpPr>
        <a:xfrm>
          <a:off x="0" y="0"/>
          <a:ext cx="0" cy="0"/>
          <a:chOff x="0" y="0"/>
          <a:chExt cx="0" cy="0"/>
        </a:xfrm>
      </p:grpSpPr>
      <p:sp>
        <p:nvSpPr>
          <p:cNvPr id="75" name="Google Shape;75;p11"/>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6" name="Google Shape;76;p11"/>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7" name="Google Shape;7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8" name="Google Shape;78;p11"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79" name="Google Shape;79;p11"/>
          <p:cNvPicPr preferRelativeResize="0"/>
          <p:nvPr/>
        </p:nvPicPr>
        <p:blipFill rotWithShape="1">
          <a:blip r:embed="rId3">
            <a:alphaModFix/>
          </a:blip>
          <a:srcRect l="3078" r="3078"/>
          <a:stretch/>
        </p:blipFill>
        <p:spPr>
          <a:xfrm>
            <a:off x="224850" y="5827925"/>
            <a:ext cx="848199" cy="914400"/>
          </a:xfrm>
          <a:prstGeom prst="rect">
            <a:avLst/>
          </a:prstGeom>
          <a:noFill/>
          <a:ln>
            <a:noFill/>
          </a:ln>
        </p:spPr>
      </p:pic>
      <p:sp>
        <p:nvSpPr>
          <p:cNvPr id="80" name="Google Shape;80;p11"/>
          <p:cNvSpPr txBox="1"/>
          <p:nvPr/>
        </p:nvSpPr>
        <p:spPr>
          <a:xfrm>
            <a:off x="104082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Professional Development Team 2021</a:t>
            </a:r>
            <a:endParaRPr sz="10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m2 title slide">
  <p:cSld name="TITLE_1_1_1_1_1_1_1_1_1">
    <p:spTree>
      <p:nvGrpSpPr>
        <p:cNvPr id="1" name="Shape 81"/>
        <p:cNvGrpSpPr/>
        <p:nvPr/>
      </p:nvGrpSpPr>
      <p:grpSpPr>
        <a:xfrm>
          <a:off x="0" y="0"/>
          <a:ext cx="0" cy="0"/>
          <a:chOff x="0" y="0"/>
          <a:chExt cx="0" cy="0"/>
        </a:xfrm>
      </p:grpSpPr>
      <p:sp>
        <p:nvSpPr>
          <p:cNvPr id="82" name="Google Shape;82;p12"/>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3" name="Google Shape;83;p12"/>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 name="Google Shape;84;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2"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86" name="Google Shape;86;p12"/>
          <p:cNvSpPr txBox="1"/>
          <p:nvPr/>
        </p:nvSpPr>
        <p:spPr>
          <a:xfrm>
            <a:off x="104082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Communications Committee 2021</a:t>
            </a:r>
            <a:endParaRPr sz="1000">
              <a:latin typeface="Calibri"/>
              <a:ea typeface="Calibri"/>
              <a:cs typeface="Calibri"/>
              <a:sym typeface="Calibri"/>
            </a:endParaRPr>
          </a:p>
        </p:txBody>
      </p:sp>
      <p:pic>
        <p:nvPicPr>
          <p:cNvPr id="87" name="Google Shape;87;p12"/>
          <p:cNvPicPr preferRelativeResize="0"/>
          <p:nvPr/>
        </p:nvPicPr>
        <p:blipFill>
          <a:blip r:embed="rId3">
            <a:alphaModFix/>
          </a:blip>
          <a:stretch>
            <a:fillRect/>
          </a:stretch>
        </p:blipFill>
        <p:spPr>
          <a:xfrm>
            <a:off x="120200" y="5792008"/>
            <a:ext cx="963386" cy="914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ZKW title slide">
  <p:cSld name="TITLE_1_1_1_1_1_1_1_1_1_1">
    <p:spTree>
      <p:nvGrpSpPr>
        <p:cNvPr id="1" name="Shape 88"/>
        <p:cNvGrpSpPr/>
        <p:nvPr/>
      </p:nvGrpSpPr>
      <p:grpSpPr>
        <a:xfrm>
          <a:off x="0" y="0"/>
          <a:ext cx="0" cy="0"/>
          <a:chOff x="0" y="0"/>
          <a:chExt cx="0" cy="0"/>
        </a:xfrm>
      </p:grpSpPr>
      <p:sp>
        <p:nvSpPr>
          <p:cNvPr id="89" name="Google Shape;89;p13"/>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3"/>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p13"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93" name="Google Shape;93;p13"/>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National Zoo Keeper Week Program 2021</a:t>
            </a:r>
            <a:endParaRPr sz="1000">
              <a:latin typeface="Calibri"/>
              <a:ea typeface="Calibri"/>
              <a:cs typeface="Calibri"/>
              <a:sym typeface="Calibri"/>
            </a:endParaRPr>
          </a:p>
        </p:txBody>
      </p:sp>
      <p:pic>
        <p:nvPicPr>
          <p:cNvPr id="94" name="Google Shape;94;p13"/>
          <p:cNvPicPr preferRelativeResize="0"/>
          <p:nvPr/>
        </p:nvPicPr>
        <p:blipFill>
          <a:blip r:embed="rId3">
            <a:alphaModFix/>
          </a:blip>
          <a:stretch>
            <a:fillRect/>
          </a:stretch>
        </p:blipFill>
        <p:spPr>
          <a:xfrm>
            <a:off x="192650" y="5876233"/>
            <a:ext cx="771525" cy="914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FYM title slide">
  <p:cSld name="TITLE_1_1_1_1_1_1_1_1_1_1_1">
    <p:spTree>
      <p:nvGrpSpPr>
        <p:cNvPr id="1" name="Shape 95"/>
        <p:cNvGrpSpPr/>
        <p:nvPr/>
      </p:nvGrpSpPr>
      <p:grpSpPr>
        <a:xfrm>
          <a:off x="0" y="0"/>
          <a:ext cx="0" cy="0"/>
          <a:chOff x="0" y="0"/>
          <a:chExt cx="0" cy="0"/>
        </a:xfrm>
      </p:grpSpPr>
      <p:sp>
        <p:nvSpPr>
          <p:cNvPr id="96" name="Google Shape;96;p14"/>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7" name="Google Shape;97;p14"/>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 name="Google Shape;98;p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4"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100" name="Google Shape;100;p14"/>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Trees for You and Me Program 2021</a:t>
            </a:r>
            <a:endParaRPr sz="1000">
              <a:latin typeface="Calibri"/>
              <a:ea typeface="Calibri"/>
              <a:cs typeface="Calibri"/>
              <a:sym typeface="Calibri"/>
            </a:endParaRPr>
          </a:p>
        </p:txBody>
      </p:sp>
      <p:pic>
        <p:nvPicPr>
          <p:cNvPr id="101" name="Google Shape;101;p14"/>
          <p:cNvPicPr preferRelativeResize="0"/>
          <p:nvPr/>
        </p:nvPicPr>
        <p:blipFill>
          <a:blip r:embed="rId3">
            <a:alphaModFix/>
          </a:blip>
          <a:stretch>
            <a:fillRect/>
          </a:stretch>
        </p:blipFill>
        <p:spPr>
          <a:xfrm>
            <a:off x="136300" y="5827933"/>
            <a:ext cx="914400" cy="914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FR title slide">
  <p:cSld name="TITLE_1_1_1_1_1_1_1_1_1_1_1_1">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4" name="Google Shape;104;p15"/>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 name="Google Shape;105;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15"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107" name="Google Shape;107;p15"/>
          <p:cNvSpPr txBox="1"/>
          <p:nvPr/>
        </p:nvSpPr>
        <p:spPr>
          <a:xfrm>
            <a:off x="964175"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Bowling for Rhinos Program 2021</a:t>
            </a:r>
            <a:endParaRPr sz="1000">
              <a:latin typeface="Calibri"/>
              <a:ea typeface="Calibri"/>
              <a:cs typeface="Calibri"/>
              <a:sym typeface="Calibri"/>
            </a:endParaRPr>
          </a:p>
        </p:txBody>
      </p:sp>
      <p:pic>
        <p:nvPicPr>
          <p:cNvPr id="108" name="Google Shape;108;p15"/>
          <p:cNvPicPr preferRelativeResize="0"/>
          <p:nvPr/>
        </p:nvPicPr>
        <p:blipFill>
          <a:blip r:embed="rId3">
            <a:alphaModFix/>
          </a:blip>
          <a:stretch>
            <a:fillRect/>
          </a:stretch>
        </p:blipFill>
        <p:spPr>
          <a:xfrm>
            <a:off x="104100" y="5894408"/>
            <a:ext cx="914401" cy="73152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311700" y="504033"/>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1" name="Google Shape;111;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16"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3"/>
        <p:cNvGrpSpPr/>
        <p:nvPr/>
      </p:nvGrpSpPr>
      <p:grpSpPr>
        <a:xfrm>
          <a:off x="0" y="0"/>
          <a:ext cx="0" cy="0"/>
          <a:chOff x="0" y="0"/>
          <a:chExt cx="0" cy="0"/>
        </a:xfrm>
      </p:grpSpPr>
      <p:pic>
        <p:nvPicPr>
          <p:cNvPr id="114" name="Google Shape;114;p17"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
        <p:nvSpPr>
          <p:cNvPr id="115" name="Google Shape;115;p17"/>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16" name="Google Shape;116;p17"/>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7" name="Google Shape;117;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_no graphic">
  <p:cSld name="TITLE_AND_BODY_1">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120" name="Google Shape;120;p18"/>
          <p:cNvSpPr txBox="1">
            <a:spLocks noGrp="1"/>
          </p:cNvSpPr>
          <p:nvPr>
            <p:ph type="body" idx="1"/>
          </p:nvPr>
        </p:nvSpPr>
        <p:spPr>
          <a:xfrm>
            <a:off x="311700" y="1090408"/>
            <a:ext cx="8520600" cy="45552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
        <p:cNvGrpSpPr/>
        <p:nvPr/>
      </p:nvGrpSpPr>
      <p:grpSpPr>
        <a:xfrm>
          <a:off x="0" y="0"/>
          <a:ext cx="0" cy="0"/>
          <a:chOff x="0" y="0"/>
          <a:chExt cx="0" cy="0"/>
        </a:xfrm>
      </p:grpSpPr>
      <p:pic>
        <p:nvPicPr>
          <p:cNvPr id="123" name="Google Shape;123;p19"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
        <p:nvSpPr>
          <p:cNvPr id="124" name="Google Shape;124;p19"/>
          <p:cNvSpPr txBox="1">
            <a:spLocks noGrp="1"/>
          </p:cNvSpPr>
          <p:nvPr>
            <p:ph type="title"/>
          </p:nvPr>
        </p:nvSpPr>
        <p:spPr>
          <a:xfrm>
            <a:off x="311700" y="178358"/>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25" name="Google Shape;125;p19"/>
          <p:cNvSpPr txBox="1">
            <a:spLocks noGrp="1"/>
          </p:cNvSpPr>
          <p:nvPr>
            <p:ph type="body" idx="1"/>
          </p:nvPr>
        </p:nvSpPr>
        <p:spPr>
          <a:xfrm>
            <a:off x="311700" y="941970"/>
            <a:ext cx="4360800" cy="56019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400"/>
            </a:lvl1pPr>
            <a:lvl2pPr marL="914400" lvl="1" indent="-304800">
              <a:lnSpc>
                <a:spcPct val="115000"/>
              </a:lnSpc>
              <a:spcBef>
                <a:spcPts val="0"/>
              </a:spcBef>
              <a:spcAft>
                <a:spcPts val="0"/>
              </a:spcAft>
              <a:buSzPts val="1200"/>
              <a:buChar char="○"/>
              <a:defRPr sz="1200"/>
            </a:lvl2pPr>
            <a:lvl3pPr marL="1371600" lvl="2" indent="-304800">
              <a:lnSpc>
                <a:spcPct val="115000"/>
              </a:lnSpc>
              <a:spcBef>
                <a:spcPts val="0"/>
              </a:spcBef>
              <a:spcAft>
                <a:spcPts val="0"/>
              </a:spcAft>
              <a:buSzPts val="1200"/>
              <a:buChar char="■"/>
              <a:defRPr sz="1200"/>
            </a:lvl3pPr>
            <a:lvl4pPr marL="1828800" lvl="3" indent="-304800">
              <a:lnSpc>
                <a:spcPct val="115000"/>
              </a:lnSpc>
              <a:spcBef>
                <a:spcPts val="0"/>
              </a:spcBef>
              <a:spcAft>
                <a:spcPts val="0"/>
              </a:spcAft>
              <a:buSzPts val="1200"/>
              <a:buChar char="●"/>
              <a:defRPr sz="1200"/>
            </a:lvl4pPr>
            <a:lvl5pPr marL="2286000" lvl="4" indent="-304800">
              <a:lnSpc>
                <a:spcPct val="115000"/>
              </a:lnSpc>
              <a:spcBef>
                <a:spcPts val="0"/>
              </a:spcBef>
              <a:spcAft>
                <a:spcPts val="0"/>
              </a:spcAft>
              <a:buSzPts val="1200"/>
              <a:buChar char="○"/>
              <a:defRPr sz="1200"/>
            </a:lvl5pPr>
            <a:lvl6pPr marL="2743200" lvl="5" indent="-304800">
              <a:lnSpc>
                <a:spcPct val="115000"/>
              </a:lnSpc>
              <a:spcBef>
                <a:spcPts val="0"/>
              </a:spcBef>
              <a:spcAft>
                <a:spcPts val="0"/>
              </a:spcAft>
              <a:buSzPts val="1200"/>
              <a:buChar char="■"/>
              <a:defRPr sz="1200"/>
            </a:lvl6pPr>
            <a:lvl7pPr marL="3200400" lvl="6" indent="-304800">
              <a:lnSpc>
                <a:spcPct val="115000"/>
              </a:lnSpc>
              <a:spcBef>
                <a:spcPts val="0"/>
              </a:spcBef>
              <a:spcAft>
                <a:spcPts val="0"/>
              </a:spcAft>
              <a:buSzPts val="1200"/>
              <a:buChar char="●"/>
              <a:defRPr sz="1200"/>
            </a:lvl7pPr>
            <a:lvl8pPr marL="3657600" lvl="7" indent="-304800">
              <a:lnSpc>
                <a:spcPct val="115000"/>
              </a:lnSpc>
              <a:spcBef>
                <a:spcPts val="0"/>
              </a:spcBef>
              <a:spcAft>
                <a:spcPts val="0"/>
              </a:spcAft>
              <a:buSzPts val="1200"/>
              <a:buChar char="○"/>
              <a:defRPr sz="1200"/>
            </a:lvl8pPr>
            <a:lvl9pPr marL="4114800" lvl="8" indent="-304800">
              <a:lnSpc>
                <a:spcPct val="115000"/>
              </a:lnSpc>
              <a:spcBef>
                <a:spcPts val="0"/>
              </a:spcBef>
              <a:spcAft>
                <a:spcPts val="0"/>
              </a:spcAft>
              <a:buSzPts val="1200"/>
              <a:buChar char="■"/>
              <a:defRPr sz="1200"/>
            </a:lvl9pPr>
          </a:lstStyle>
          <a:p>
            <a:endParaRPr/>
          </a:p>
        </p:txBody>
      </p:sp>
      <p:sp>
        <p:nvSpPr>
          <p:cNvPr id="126" name="Google Shape;126;p19"/>
          <p:cNvSpPr txBox="1">
            <a:spLocks noGrp="1"/>
          </p:cNvSpPr>
          <p:nvPr>
            <p:ph type="body" idx="2"/>
          </p:nvPr>
        </p:nvSpPr>
        <p:spPr>
          <a:xfrm>
            <a:off x="4832400" y="941950"/>
            <a:ext cx="3999900" cy="4555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Char char="●"/>
              <a:defRPr sz="1400"/>
            </a:lvl1pPr>
            <a:lvl2pPr marL="914400" lvl="1" indent="-304800">
              <a:lnSpc>
                <a:spcPct val="115000"/>
              </a:lnSpc>
              <a:spcBef>
                <a:spcPts val="0"/>
              </a:spcBef>
              <a:spcAft>
                <a:spcPts val="0"/>
              </a:spcAft>
              <a:buSzPts val="1200"/>
              <a:buChar char="○"/>
              <a:defRPr sz="1200"/>
            </a:lvl2pPr>
            <a:lvl3pPr marL="1371600" lvl="2" indent="-304800">
              <a:lnSpc>
                <a:spcPct val="115000"/>
              </a:lnSpc>
              <a:spcBef>
                <a:spcPts val="0"/>
              </a:spcBef>
              <a:spcAft>
                <a:spcPts val="0"/>
              </a:spcAft>
              <a:buSzPts val="1200"/>
              <a:buChar char="■"/>
              <a:defRPr sz="1200"/>
            </a:lvl3pPr>
            <a:lvl4pPr marL="1828800" lvl="3" indent="-304800">
              <a:lnSpc>
                <a:spcPct val="115000"/>
              </a:lnSpc>
              <a:spcBef>
                <a:spcPts val="0"/>
              </a:spcBef>
              <a:spcAft>
                <a:spcPts val="0"/>
              </a:spcAft>
              <a:buSzPts val="1200"/>
              <a:buChar char="●"/>
              <a:defRPr sz="1200"/>
            </a:lvl4pPr>
            <a:lvl5pPr marL="2286000" lvl="4" indent="-304800">
              <a:lnSpc>
                <a:spcPct val="115000"/>
              </a:lnSpc>
              <a:spcBef>
                <a:spcPts val="0"/>
              </a:spcBef>
              <a:spcAft>
                <a:spcPts val="0"/>
              </a:spcAft>
              <a:buSzPts val="1200"/>
              <a:buChar char="○"/>
              <a:defRPr sz="1200"/>
            </a:lvl5pPr>
            <a:lvl6pPr marL="2743200" lvl="5" indent="-304800">
              <a:lnSpc>
                <a:spcPct val="115000"/>
              </a:lnSpc>
              <a:spcBef>
                <a:spcPts val="0"/>
              </a:spcBef>
              <a:spcAft>
                <a:spcPts val="0"/>
              </a:spcAft>
              <a:buSzPts val="1200"/>
              <a:buChar char="■"/>
              <a:defRPr sz="1200"/>
            </a:lvl6pPr>
            <a:lvl7pPr marL="3200400" lvl="6" indent="-304800">
              <a:lnSpc>
                <a:spcPct val="115000"/>
              </a:lnSpc>
              <a:spcBef>
                <a:spcPts val="0"/>
              </a:spcBef>
              <a:spcAft>
                <a:spcPts val="0"/>
              </a:spcAft>
              <a:buSzPts val="1200"/>
              <a:buChar char="●"/>
              <a:defRPr sz="1200"/>
            </a:lvl7pPr>
            <a:lvl8pPr marL="3657600" lvl="7" indent="-304800">
              <a:lnSpc>
                <a:spcPct val="115000"/>
              </a:lnSpc>
              <a:spcBef>
                <a:spcPts val="0"/>
              </a:spcBef>
              <a:spcAft>
                <a:spcPts val="0"/>
              </a:spcAft>
              <a:buSzPts val="1200"/>
              <a:buChar char="○"/>
              <a:defRPr sz="1200"/>
            </a:lvl8pPr>
            <a:lvl9pPr marL="4114800" lvl="8" indent="-304800">
              <a:lnSpc>
                <a:spcPct val="115000"/>
              </a:lnSpc>
              <a:spcBef>
                <a:spcPts val="0"/>
              </a:spcBef>
              <a:spcAft>
                <a:spcPts val="0"/>
              </a:spcAft>
              <a:buSzPts val="1200"/>
              <a:buChar char="■"/>
              <a:defRPr sz="1200"/>
            </a:lvl9pPr>
          </a:lstStyle>
          <a:p>
            <a:endParaRPr/>
          </a:p>
        </p:txBody>
      </p:sp>
      <p:sp>
        <p:nvSpPr>
          <p:cNvPr id="127" name="Google Shape;127;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311700" y="239274"/>
            <a:ext cx="8520600" cy="670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 name="Google Shape;130;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31" name="Google Shape;131;p20"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AZK Title slide">
  <p:cSld name="TITLE_1">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 name="Google Shape;20;p3"/>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 name="Google Shape;21;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3"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23" name="Google Shape;23;p3"/>
          <p:cNvPicPr preferRelativeResize="0"/>
          <p:nvPr/>
        </p:nvPicPr>
        <p:blipFill rotWithShape="1">
          <a:blip r:embed="rId3">
            <a:alphaModFix/>
          </a:blip>
          <a:srcRect t="445" b="445"/>
          <a:stretch/>
        </p:blipFill>
        <p:spPr>
          <a:xfrm>
            <a:off x="189850" y="5824200"/>
            <a:ext cx="760164" cy="914400"/>
          </a:xfrm>
          <a:prstGeom prst="rect">
            <a:avLst/>
          </a:prstGeom>
          <a:noFill/>
          <a:ln>
            <a:noFill/>
          </a:ln>
        </p:spPr>
      </p:pic>
      <p:sp>
        <p:nvSpPr>
          <p:cNvPr id="24" name="Google Shape;24;p3"/>
          <p:cNvSpPr txBox="1"/>
          <p:nvPr/>
        </p:nvSpPr>
        <p:spPr>
          <a:xfrm>
            <a:off x="872425" y="6330300"/>
            <a:ext cx="33132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 2021</a:t>
            </a:r>
            <a:endParaRPr sz="1000">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graphic">
  <p:cSld name="TITLE_ONLY_1">
    <p:spTree>
      <p:nvGrpSpPr>
        <p:cNvPr id="1" name="Shape 132"/>
        <p:cNvGrpSpPr/>
        <p:nvPr/>
      </p:nvGrpSpPr>
      <p:grpSpPr>
        <a:xfrm>
          <a:off x="0" y="0"/>
          <a:ext cx="0" cy="0"/>
          <a:chOff x="0" y="0"/>
          <a:chExt cx="0" cy="0"/>
        </a:xfrm>
      </p:grpSpPr>
      <p:sp>
        <p:nvSpPr>
          <p:cNvPr id="133" name="Google Shape;133;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34" name="Google Shape;134;p21"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300567"/>
            <a:ext cx="3391800" cy="1007700"/>
          </a:xfrm>
          <a:prstGeom prst="rect">
            <a:avLst/>
          </a:prstGeom>
        </p:spPr>
        <p:txBody>
          <a:bodyPr spcFirstLastPara="1" wrap="square" lIns="91425" tIns="91425" rIns="91425" bIns="91425" anchor="b" anchorCtr="0">
            <a:noAutofit/>
          </a:bodyPr>
          <a:lstStyle>
            <a:lvl1pPr lvl="0">
              <a:spcBef>
                <a:spcPts val="0"/>
              </a:spcBef>
              <a:spcAft>
                <a:spcPts val="0"/>
              </a:spcAft>
              <a:buSzPts val="2200"/>
              <a:buNone/>
              <a:defRPr sz="2200" b="1"/>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7" name="Google Shape;137;p22"/>
          <p:cNvSpPr txBox="1">
            <a:spLocks noGrp="1"/>
          </p:cNvSpPr>
          <p:nvPr>
            <p:ph type="body" idx="1"/>
          </p:nvPr>
        </p:nvSpPr>
        <p:spPr>
          <a:xfrm>
            <a:off x="311700" y="1309400"/>
            <a:ext cx="3614400" cy="543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138" name="Google Shape;138;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39" name="Google Shape;139;p22"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490250" y="600200"/>
            <a:ext cx="8172900" cy="545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b="1"/>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2" name="Google Shape;142;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43" name="Google Shape;143;p23"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sp>
        <p:nvSpPr>
          <p:cNvPr id="145" name="Google Shape;145;p2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2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8" name="Google Shape;148;p2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49" name="Google Shape;149;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0"/>
        <p:cNvGrpSpPr/>
        <p:nvPr/>
      </p:nvGrpSpPr>
      <p:grpSpPr>
        <a:xfrm>
          <a:off x="0" y="0"/>
          <a:ext cx="0" cy="0"/>
          <a:chOff x="0" y="0"/>
          <a:chExt cx="0" cy="0"/>
        </a:xfrm>
      </p:grpSpPr>
      <p:sp>
        <p:nvSpPr>
          <p:cNvPr id="151" name="Google Shape;151;p2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000"/>
              <a:buNone/>
              <a:defRPr sz="1000"/>
            </a:lvl1pPr>
          </a:lstStyle>
          <a:p>
            <a:endParaRPr/>
          </a:p>
        </p:txBody>
      </p:sp>
      <p:sp>
        <p:nvSpPr>
          <p:cNvPr id="152" name="Google Shape;152;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pic>
        <p:nvPicPr>
          <p:cNvPr id="153" name="Google Shape;153;p25" descr="AAZK_savanna_for-pptemplate.jpg"/>
          <p:cNvPicPr preferRelativeResize="0"/>
          <p:nvPr/>
        </p:nvPicPr>
        <p:blipFill rotWithShape="1">
          <a:blip r:embed="rId2">
            <a:alphaModFix/>
          </a:blip>
          <a:srcRect b="14015"/>
          <a:stretch/>
        </p:blipFill>
        <p:spPr>
          <a:xfrm>
            <a:off x="5111470" y="5645600"/>
            <a:ext cx="4032531" cy="1212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4"/>
        <p:cNvGrpSpPr/>
        <p:nvPr/>
      </p:nvGrpSpPr>
      <p:grpSpPr>
        <a:xfrm>
          <a:off x="0" y="0"/>
          <a:ext cx="0" cy="0"/>
          <a:chOff x="0" y="0"/>
          <a:chExt cx="0" cy="0"/>
        </a:xfrm>
      </p:grpSpPr>
      <p:sp>
        <p:nvSpPr>
          <p:cNvPr id="155" name="Google Shape;155;p26"/>
          <p:cNvSpPr txBox="1">
            <a:spLocks noGrp="1"/>
          </p:cNvSpPr>
          <p:nvPr>
            <p:ph type="title" hasCustomPrompt="1"/>
          </p:nvPr>
        </p:nvSpPr>
        <p:spPr>
          <a:xfrm>
            <a:off x="311700" y="430633"/>
            <a:ext cx="8520600" cy="13560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r>
              <a:t>xx%</a:t>
            </a:r>
          </a:p>
        </p:txBody>
      </p:sp>
      <p:sp>
        <p:nvSpPr>
          <p:cNvPr id="156" name="Google Shape;156;p26"/>
          <p:cNvSpPr txBox="1">
            <a:spLocks noGrp="1"/>
          </p:cNvSpPr>
          <p:nvPr>
            <p:ph type="body" idx="1"/>
          </p:nvPr>
        </p:nvSpPr>
        <p:spPr>
          <a:xfrm>
            <a:off x="311700" y="1743500"/>
            <a:ext cx="8520600" cy="49989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157" name="Google Shape;157;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AZK contact info">
  <p:cSld name="2_Title Slide">
    <p:spTree>
      <p:nvGrpSpPr>
        <p:cNvPr id="1" name="Shape 160"/>
        <p:cNvGrpSpPr/>
        <p:nvPr/>
      </p:nvGrpSpPr>
      <p:grpSpPr>
        <a:xfrm>
          <a:off x="0" y="0"/>
          <a:ext cx="0" cy="0"/>
          <a:chOff x="0" y="0"/>
          <a:chExt cx="0" cy="0"/>
        </a:xfrm>
      </p:grpSpPr>
      <p:pic>
        <p:nvPicPr>
          <p:cNvPr id="161" name="Google Shape;161;p28"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62" name="Google Shape;162;p28"/>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AZK follow us">
  <p:cSld name="2_Title Slide_2">
    <p:spTree>
      <p:nvGrpSpPr>
        <p:cNvPr id="1" name="Shape 163"/>
        <p:cNvGrpSpPr/>
        <p:nvPr/>
      </p:nvGrpSpPr>
      <p:grpSpPr>
        <a:xfrm>
          <a:off x="0" y="0"/>
          <a:ext cx="0" cy="0"/>
          <a:chOff x="0" y="0"/>
          <a:chExt cx="0" cy="0"/>
        </a:xfrm>
      </p:grpSpPr>
      <p:pic>
        <p:nvPicPr>
          <p:cNvPr id="164" name="Google Shape;164;p29"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65" name="Google Shape;165;p29"/>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grpSp>
        <p:nvGrpSpPr>
          <p:cNvPr id="166" name="Google Shape;166;p29"/>
          <p:cNvGrpSpPr/>
          <p:nvPr/>
        </p:nvGrpSpPr>
        <p:grpSpPr>
          <a:xfrm>
            <a:off x="1158758" y="4458253"/>
            <a:ext cx="6778200" cy="947870"/>
            <a:chOff x="1158758" y="3343774"/>
            <a:chExt cx="6778200" cy="710920"/>
          </a:xfrm>
        </p:grpSpPr>
        <p:sp>
          <p:nvSpPr>
            <p:cNvPr id="167" name="Google Shape;167;p29"/>
            <p:cNvSpPr/>
            <p:nvPr/>
          </p:nvSpPr>
          <p:spPr>
            <a:xfrm>
              <a:off x="1158758" y="3343774"/>
              <a:ext cx="6778200" cy="359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500" i="1" u="none" strike="noStrike" cap="none">
                  <a:solidFill>
                    <a:srgbClr val="000000"/>
                  </a:solidFill>
                  <a:latin typeface="Calibri"/>
                  <a:ea typeface="Calibri"/>
                  <a:cs typeface="Calibri"/>
                  <a:sym typeface="Calibri"/>
                </a:rPr>
                <a:t>Please visit </a:t>
              </a:r>
              <a:r>
                <a:rPr lang="en-US" sz="1500" i="1" u="sng" strike="noStrike" cap="none">
                  <a:solidFill>
                    <a:srgbClr val="0097A7"/>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www.aazk.org</a:t>
              </a:r>
              <a:r>
                <a:rPr lang="en-US" sz="1500" i="1" u="none" strike="noStrike" cap="none">
                  <a:solidFill>
                    <a:srgbClr val="000000"/>
                  </a:solidFill>
                  <a:latin typeface="Calibri"/>
                  <a:ea typeface="Calibri"/>
                  <a:cs typeface="Calibri"/>
                  <a:sym typeface="Calibri"/>
                </a:rPr>
                <a:t> </a:t>
              </a:r>
              <a:r>
                <a:rPr lang="en-US" sz="1500" i="1">
                  <a:solidFill>
                    <a:srgbClr val="000000"/>
                  </a:solidFill>
                  <a:latin typeface="Calibri"/>
                  <a:ea typeface="Calibri"/>
                  <a:cs typeface="Calibri"/>
                  <a:sym typeface="Calibri"/>
                </a:rPr>
                <a:t>and follow us on</a:t>
              </a:r>
              <a:r>
                <a:rPr lang="en-US" sz="1500" i="1" u="none" strike="noStrike" cap="none">
                  <a:solidFill>
                    <a:srgbClr val="000000"/>
                  </a:solidFill>
                  <a:latin typeface="Calibri"/>
                  <a:ea typeface="Calibri"/>
                  <a:cs typeface="Calibri"/>
                  <a:sym typeface="Calibri"/>
                </a:rPr>
                <a:t>:</a:t>
              </a:r>
              <a:endParaRPr sz="2300" i="1" u="none" strike="noStrike" cap="none">
                <a:solidFill>
                  <a:srgbClr val="000000"/>
                </a:solidFill>
                <a:latin typeface="Calibri"/>
                <a:ea typeface="Calibri"/>
                <a:cs typeface="Calibri"/>
                <a:sym typeface="Calibri"/>
              </a:endParaRPr>
            </a:p>
          </p:txBody>
        </p:sp>
        <p:grpSp>
          <p:nvGrpSpPr>
            <p:cNvPr id="168" name="Google Shape;168;p29"/>
            <p:cNvGrpSpPr/>
            <p:nvPr/>
          </p:nvGrpSpPr>
          <p:grpSpPr>
            <a:xfrm>
              <a:off x="3132016" y="3619546"/>
              <a:ext cx="2879949" cy="435148"/>
              <a:chOff x="516867" y="4113769"/>
              <a:chExt cx="8110248" cy="1723359"/>
            </a:xfrm>
          </p:grpSpPr>
          <p:pic>
            <p:nvPicPr>
              <p:cNvPr id="169" name="Google Shape;169;p29"/>
              <p:cNvPicPr preferRelativeResize="0"/>
              <p:nvPr/>
            </p:nvPicPr>
            <p:blipFill rotWithShape="1">
              <a:blip r:embed="rId4">
                <a:alphaModFix/>
              </a:blip>
              <a:srcRect/>
              <a:stretch/>
            </p:blipFill>
            <p:spPr>
              <a:xfrm>
                <a:off x="1810594" y="4566110"/>
                <a:ext cx="1033445" cy="1033445"/>
              </a:xfrm>
              <a:prstGeom prst="rect">
                <a:avLst/>
              </a:prstGeom>
              <a:noFill/>
              <a:ln>
                <a:noFill/>
              </a:ln>
            </p:spPr>
          </p:pic>
          <p:pic>
            <p:nvPicPr>
              <p:cNvPr id="170" name="Google Shape;170;p29"/>
              <p:cNvPicPr preferRelativeResize="0"/>
              <p:nvPr/>
            </p:nvPicPr>
            <p:blipFill rotWithShape="1">
              <a:blip r:embed="rId5">
                <a:alphaModFix/>
              </a:blip>
              <a:srcRect/>
              <a:stretch/>
            </p:blipFill>
            <p:spPr>
              <a:xfrm>
                <a:off x="516867" y="4549822"/>
                <a:ext cx="1073286" cy="1073286"/>
              </a:xfrm>
              <a:prstGeom prst="rect">
                <a:avLst/>
              </a:prstGeom>
              <a:noFill/>
              <a:ln>
                <a:noFill/>
              </a:ln>
            </p:spPr>
          </p:pic>
          <p:pic>
            <p:nvPicPr>
              <p:cNvPr id="171" name="Google Shape;171;p29"/>
              <p:cNvPicPr preferRelativeResize="0"/>
              <p:nvPr/>
            </p:nvPicPr>
            <p:blipFill rotWithShape="1">
              <a:blip r:embed="rId6">
                <a:alphaModFix/>
              </a:blip>
              <a:srcRect/>
              <a:stretch/>
            </p:blipFill>
            <p:spPr>
              <a:xfrm>
                <a:off x="3083450" y="4514089"/>
                <a:ext cx="1049733" cy="1049733"/>
              </a:xfrm>
              <a:prstGeom prst="rect">
                <a:avLst/>
              </a:prstGeom>
              <a:noFill/>
              <a:ln>
                <a:noFill/>
              </a:ln>
            </p:spPr>
          </p:pic>
          <p:pic>
            <p:nvPicPr>
              <p:cNvPr id="172" name="Google Shape;172;p29"/>
              <p:cNvPicPr preferRelativeResize="0"/>
              <p:nvPr/>
            </p:nvPicPr>
            <p:blipFill rotWithShape="1">
              <a:blip r:embed="rId7">
                <a:alphaModFix/>
              </a:blip>
              <a:srcRect/>
              <a:stretch/>
            </p:blipFill>
            <p:spPr>
              <a:xfrm>
                <a:off x="4353624" y="4437788"/>
                <a:ext cx="1143838" cy="1143838"/>
              </a:xfrm>
              <a:prstGeom prst="rect">
                <a:avLst/>
              </a:prstGeom>
              <a:noFill/>
              <a:ln>
                <a:noFill/>
              </a:ln>
            </p:spPr>
          </p:pic>
          <p:pic>
            <p:nvPicPr>
              <p:cNvPr id="173" name="Google Shape;173;p29"/>
              <p:cNvPicPr preferRelativeResize="0"/>
              <p:nvPr/>
            </p:nvPicPr>
            <p:blipFill rotWithShape="1">
              <a:blip r:embed="rId8">
                <a:alphaModFix/>
              </a:blip>
              <a:srcRect/>
              <a:stretch/>
            </p:blipFill>
            <p:spPr>
              <a:xfrm>
                <a:off x="5632104" y="4373402"/>
                <a:ext cx="1226153" cy="1226153"/>
              </a:xfrm>
              <a:prstGeom prst="rect">
                <a:avLst/>
              </a:prstGeom>
              <a:noFill/>
              <a:ln>
                <a:noFill/>
              </a:ln>
            </p:spPr>
          </p:pic>
          <p:pic>
            <p:nvPicPr>
              <p:cNvPr id="174" name="Google Shape;174;p29"/>
              <p:cNvPicPr preferRelativeResize="0"/>
              <p:nvPr/>
            </p:nvPicPr>
            <p:blipFill rotWithShape="1">
              <a:blip r:embed="rId9">
                <a:alphaModFix/>
              </a:blip>
              <a:srcRect/>
              <a:stretch/>
            </p:blipFill>
            <p:spPr>
              <a:xfrm>
                <a:off x="6903756" y="4113769"/>
                <a:ext cx="1723359" cy="1723359"/>
              </a:xfrm>
              <a:prstGeom prst="rect">
                <a:avLst/>
              </a:prstGeom>
              <a:noFill/>
              <a:ln>
                <a:noFill/>
              </a:ln>
            </p:spPr>
          </p:pic>
        </p:grpSp>
      </p:grpSp>
      <p:pic>
        <p:nvPicPr>
          <p:cNvPr id="175" name="Google Shape;175;p29"/>
          <p:cNvPicPr preferRelativeResize="0"/>
          <p:nvPr/>
        </p:nvPicPr>
        <p:blipFill>
          <a:blip r:embed="rId10">
            <a:alphaModFix/>
          </a:blip>
          <a:stretch>
            <a:fillRect/>
          </a:stretch>
        </p:blipFill>
        <p:spPr>
          <a:xfrm>
            <a:off x="1019625" y="519100"/>
            <a:ext cx="7104749" cy="37309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AZK Logo">
  <p:cSld name="2_Title Slide_1">
    <p:spTree>
      <p:nvGrpSpPr>
        <p:cNvPr id="1" name="Shape 176"/>
        <p:cNvGrpSpPr/>
        <p:nvPr/>
      </p:nvGrpSpPr>
      <p:grpSpPr>
        <a:xfrm>
          <a:off x="0" y="0"/>
          <a:ext cx="0" cy="0"/>
          <a:chOff x="0" y="0"/>
          <a:chExt cx="0" cy="0"/>
        </a:xfrm>
      </p:grpSpPr>
      <p:pic>
        <p:nvPicPr>
          <p:cNvPr id="177" name="Google Shape;177;p30" descr="AAZK_savanna_for-pptemplate.jpg"/>
          <p:cNvPicPr preferRelativeResize="0"/>
          <p:nvPr/>
        </p:nvPicPr>
        <p:blipFill rotWithShape="1">
          <a:blip r:embed="rId2">
            <a:alphaModFix/>
          </a:blip>
          <a:srcRect b="14015"/>
          <a:stretch/>
        </p:blipFill>
        <p:spPr>
          <a:xfrm>
            <a:off x="3646125" y="5205033"/>
            <a:ext cx="5497874" cy="1652966"/>
          </a:xfrm>
          <a:prstGeom prst="rect">
            <a:avLst/>
          </a:prstGeom>
          <a:noFill/>
          <a:ln>
            <a:noFill/>
          </a:ln>
        </p:spPr>
      </p:pic>
      <p:sp>
        <p:nvSpPr>
          <p:cNvPr id="178" name="Google Shape;178;p30"/>
          <p:cNvSpPr txBox="1"/>
          <p:nvPr/>
        </p:nvSpPr>
        <p:spPr>
          <a:xfrm>
            <a:off x="0" y="6182133"/>
            <a:ext cx="4026600" cy="67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a:solidFill>
                  <a:srgbClr val="7B7B7B"/>
                </a:solidFill>
                <a:latin typeface="Calibri"/>
                <a:ea typeface="Calibri"/>
                <a:cs typeface="Calibri"/>
                <a:sym typeface="Calibri"/>
              </a:rPr>
              <a:t>American Association of Zoo Keepers</a:t>
            </a:r>
            <a:br>
              <a:rPr lang="en-US" sz="1200" b="0" i="0" u="none" strike="noStrike" cap="none">
                <a:solidFill>
                  <a:srgbClr val="7B7B7B"/>
                </a:solidFill>
                <a:latin typeface="Calibri"/>
                <a:ea typeface="Calibri"/>
                <a:cs typeface="Calibri"/>
                <a:sym typeface="Calibri"/>
              </a:rPr>
            </a:br>
            <a:r>
              <a:rPr lang="en-US" sz="1200" b="0" i="0" u="none" strike="noStrike" cap="none">
                <a:solidFill>
                  <a:srgbClr val="7B7B7B"/>
                </a:solidFill>
                <a:latin typeface="Calibri"/>
                <a:ea typeface="Calibri"/>
                <a:cs typeface="Calibri"/>
                <a:sym typeface="Calibri"/>
              </a:rPr>
              <a:t>aazk.org  | Facebook.com/AAZKinc | Twitter.com/AAZKinc</a:t>
            </a:r>
            <a:endParaRPr sz="1200" b="0" i="0" u="none" strike="noStrike" cap="none">
              <a:solidFill>
                <a:srgbClr val="7B7B7B"/>
              </a:solidFill>
              <a:latin typeface="Calibri"/>
              <a:ea typeface="Calibri"/>
              <a:cs typeface="Calibri"/>
              <a:sym typeface="Calibri"/>
            </a:endParaRPr>
          </a:p>
        </p:txBody>
      </p:sp>
      <p:grpSp>
        <p:nvGrpSpPr>
          <p:cNvPr id="179" name="Google Shape;179;p30"/>
          <p:cNvGrpSpPr/>
          <p:nvPr/>
        </p:nvGrpSpPr>
        <p:grpSpPr>
          <a:xfrm>
            <a:off x="1175250" y="640054"/>
            <a:ext cx="6793500" cy="4366696"/>
            <a:chOff x="1143000" y="648104"/>
            <a:chExt cx="6793500" cy="4366696"/>
          </a:xfrm>
        </p:grpSpPr>
        <p:sp>
          <p:nvSpPr>
            <p:cNvPr id="180" name="Google Shape;180;p30"/>
            <p:cNvSpPr txBox="1"/>
            <p:nvPr/>
          </p:nvSpPr>
          <p:spPr>
            <a:xfrm>
              <a:off x="1143000" y="4495800"/>
              <a:ext cx="6793500" cy="519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400" i="1" u="none" strike="noStrike" cap="none">
                  <a:solidFill>
                    <a:schemeClr val="dk1"/>
                  </a:solidFill>
                </a:rPr>
                <a:t>Dedicated to Professional Animal Care</a:t>
              </a:r>
              <a:endParaRPr sz="1700" i="0" u="none" strike="noStrike" cap="none">
                <a:solidFill>
                  <a:schemeClr val="dk1"/>
                </a:solidFill>
              </a:endParaRPr>
            </a:p>
          </p:txBody>
        </p:sp>
        <p:pic>
          <p:nvPicPr>
            <p:cNvPr id="181" name="Google Shape;181;p30" descr="A close up of a sign&#10;&#10;Description automatically generated"/>
            <p:cNvPicPr preferRelativeResize="0"/>
            <p:nvPr/>
          </p:nvPicPr>
          <p:blipFill rotWithShape="1">
            <a:blip r:embed="rId3">
              <a:alphaModFix/>
            </a:blip>
            <a:srcRect/>
            <a:stretch/>
          </p:blipFill>
          <p:spPr>
            <a:xfrm>
              <a:off x="3057575" y="648104"/>
              <a:ext cx="3028851" cy="3657475"/>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RC title slide">
  <p:cSld name="TITLE_1_2">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 name="Google Shape;27;p4"/>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4"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30" name="Google Shape;30;p4"/>
          <p:cNvPicPr preferRelativeResize="0"/>
          <p:nvPr/>
        </p:nvPicPr>
        <p:blipFill>
          <a:blip r:embed="rId3">
            <a:alphaModFix/>
          </a:blip>
          <a:stretch>
            <a:fillRect/>
          </a:stretch>
        </p:blipFill>
        <p:spPr>
          <a:xfrm>
            <a:off x="173725" y="5827925"/>
            <a:ext cx="760164" cy="914400"/>
          </a:xfrm>
          <a:prstGeom prst="rect">
            <a:avLst/>
          </a:prstGeom>
          <a:noFill/>
          <a:ln>
            <a:noFill/>
          </a:ln>
        </p:spPr>
      </p:pic>
      <p:sp>
        <p:nvSpPr>
          <p:cNvPr id="31" name="Google Shape;31;p4"/>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AAZK Resource Committee 2021</a:t>
            </a:r>
            <a:endParaRPr sz="10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OC title slide">
  <p:cSld name="TITLE_1_1">
    <p:spTree>
      <p:nvGrpSpPr>
        <p:cNvPr id="1" name="Shape 32"/>
        <p:cNvGrpSpPr/>
        <p:nvPr/>
      </p:nvGrpSpPr>
      <p:grpSpPr>
        <a:xfrm>
          <a:off x="0" y="0"/>
          <a:ext cx="0" cy="0"/>
          <a:chOff x="0" y="0"/>
          <a:chExt cx="0" cy="0"/>
        </a:xfrm>
      </p:grpSpPr>
      <p:sp>
        <p:nvSpPr>
          <p:cNvPr id="33" name="Google Shape;33;p5"/>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 name="Google Shape;34;p5"/>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5" name="Google Shape;35;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5"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37" name="Google Shape;37;p5"/>
          <p:cNvPicPr preferRelativeResize="0"/>
          <p:nvPr/>
        </p:nvPicPr>
        <p:blipFill rotWithShape="1">
          <a:blip r:embed="rId3">
            <a:alphaModFix/>
          </a:blip>
          <a:srcRect/>
          <a:stretch/>
        </p:blipFill>
        <p:spPr>
          <a:xfrm>
            <a:off x="205925" y="5827925"/>
            <a:ext cx="760164" cy="914400"/>
          </a:xfrm>
          <a:prstGeom prst="rect">
            <a:avLst/>
          </a:prstGeom>
          <a:noFill/>
          <a:ln>
            <a:noFill/>
          </a:ln>
        </p:spPr>
      </p:pic>
      <p:sp>
        <p:nvSpPr>
          <p:cNvPr id="38" name="Google Shape;38;p5"/>
          <p:cNvSpPr txBox="1"/>
          <p:nvPr/>
        </p:nvSpPr>
        <p:spPr>
          <a:xfrm>
            <a:off x="9661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International Outreach Committee 2021</a:t>
            </a:r>
            <a:endParaRPr sz="1000">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servation title slide">
  <p:cSld name="TITLE_1_1_1">
    <p:spTree>
      <p:nvGrpSpPr>
        <p:cNvPr id="1" name="Shape 39"/>
        <p:cNvGrpSpPr/>
        <p:nvPr/>
      </p:nvGrpSpPr>
      <p:grpSpPr>
        <a:xfrm>
          <a:off x="0" y="0"/>
          <a:ext cx="0" cy="0"/>
          <a:chOff x="0" y="0"/>
          <a:chExt cx="0" cy="0"/>
        </a:xfrm>
      </p:grpSpPr>
      <p:sp>
        <p:nvSpPr>
          <p:cNvPr id="40" name="Google Shape;40;p6"/>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 name="Google Shape;41;p6"/>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6"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44" name="Google Shape;44;p6"/>
          <p:cNvPicPr preferRelativeResize="0"/>
          <p:nvPr/>
        </p:nvPicPr>
        <p:blipFill rotWithShape="1">
          <a:blip r:embed="rId3">
            <a:alphaModFix/>
          </a:blip>
          <a:srcRect l="8983" r="8975"/>
          <a:stretch/>
        </p:blipFill>
        <p:spPr>
          <a:xfrm>
            <a:off x="230100" y="5827925"/>
            <a:ext cx="711075" cy="914400"/>
          </a:xfrm>
          <a:prstGeom prst="rect">
            <a:avLst/>
          </a:prstGeom>
          <a:noFill/>
          <a:ln>
            <a:noFill/>
          </a:ln>
        </p:spPr>
      </p:pic>
      <p:sp>
        <p:nvSpPr>
          <p:cNvPr id="45" name="Google Shape;45;p6"/>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Conservation Committee 2021</a:t>
            </a:r>
            <a:endParaRPr sz="1000">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wards title slide">
  <p:cSld name="TITLE_1_1_1_1">
    <p:spTree>
      <p:nvGrpSpPr>
        <p:cNvPr id="1" name="Shape 46"/>
        <p:cNvGrpSpPr/>
        <p:nvPr/>
      </p:nvGrpSpPr>
      <p:grpSpPr>
        <a:xfrm>
          <a:off x="0" y="0"/>
          <a:ext cx="0" cy="0"/>
          <a:chOff x="0" y="0"/>
          <a:chExt cx="0" cy="0"/>
        </a:xfrm>
      </p:grpSpPr>
      <p:sp>
        <p:nvSpPr>
          <p:cNvPr id="47" name="Google Shape;47;p7"/>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8" name="Google Shape;48;p7"/>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 name="Google Shape;49;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50" name="Google Shape;50;p7"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51" name="Google Shape;51;p7"/>
          <p:cNvPicPr preferRelativeResize="0"/>
          <p:nvPr/>
        </p:nvPicPr>
        <p:blipFill rotWithShape="1">
          <a:blip r:embed="rId3">
            <a:alphaModFix/>
          </a:blip>
          <a:srcRect l="5132" r="5141"/>
          <a:stretch/>
        </p:blipFill>
        <p:spPr>
          <a:xfrm>
            <a:off x="230100" y="5827925"/>
            <a:ext cx="711075" cy="914400"/>
          </a:xfrm>
          <a:prstGeom prst="rect">
            <a:avLst/>
          </a:prstGeom>
          <a:noFill/>
          <a:ln>
            <a:noFill/>
          </a:ln>
        </p:spPr>
      </p:pic>
      <p:sp>
        <p:nvSpPr>
          <p:cNvPr id="52" name="Google Shape;52;p7"/>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Awards Committee 2021</a:t>
            </a:r>
            <a:endParaRPr sz="1000">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rants title slide">
  <p:cSld name="TITLE_1_1_1_1_1">
    <p:spTree>
      <p:nvGrpSpPr>
        <p:cNvPr id="1" name="Shape 53"/>
        <p:cNvGrpSpPr/>
        <p:nvPr/>
      </p:nvGrpSpPr>
      <p:grpSpPr>
        <a:xfrm>
          <a:off x="0" y="0"/>
          <a:ext cx="0" cy="0"/>
          <a:chOff x="0" y="0"/>
          <a:chExt cx="0" cy="0"/>
        </a:xfrm>
      </p:grpSpPr>
      <p:sp>
        <p:nvSpPr>
          <p:cNvPr id="54" name="Google Shape;54;p8"/>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 name="Google Shape;55;p8"/>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 name="Google Shape;56;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8"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58" name="Google Shape;58;p8"/>
          <p:cNvPicPr preferRelativeResize="0"/>
          <p:nvPr/>
        </p:nvPicPr>
        <p:blipFill rotWithShape="1">
          <a:blip r:embed="rId3">
            <a:alphaModFix/>
          </a:blip>
          <a:srcRect l="4963" r="4963"/>
          <a:stretch/>
        </p:blipFill>
        <p:spPr>
          <a:xfrm>
            <a:off x="230100" y="5827925"/>
            <a:ext cx="711075" cy="914400"/>
          </a:xfrm>
          <a:prstGeom prst="rect">
            <a:avLst/>
          </a:prstGeom>
          <a:noFill/>
          <a:ln>
            <a:noFill/>
          </a:ln>
        </p:spPr>
      </p:pic>
      <p:sp>
        <p:nvSpPr>
          <p:cNvPr id="59" name="Google Shape;59;p8"/>
          <p:cNvSpPr txBox="1"/>
          <p:nvPr/>
        </p:nvSpPr>
        <p:spPr>
          <a:xfrm>
            <a:off x="888500" y="6194400"/>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Grant Committee 2021</a:t>
            </a:r>
            <a:endParaRPr sz="10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WC title slide">
  <p:cSld name="TITLE_1_1_1_1_1_1">
    <p:spTree>
      <p:nvGrpSpPr>
        <p:cNvPr id="1" name="Shape 60"/>
        <p:cNvGrpSpPr/>
        <p:nvPr/>
      </p:nvGrpSpPr>
      <p:grpSpPr>
        <a:xfrm>
          <a:off x="0" y="0"/>
          <a:ext cx="0" cy="0"/>
          <a:chOff x="0" y="0"/>
          <a:chExt cx="0" cy="0"/>
        </a:xfrm>
      </p:grpSpPr>
      <p:sp>
        <p:nvSpPr>
          <p:cNvPr id="61" name="Google Shape;61;p9"/>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9"/>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9"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sp>
        <p:nvSpPr>
          <p:cNvPr id="65" name="Google Shape;65;p9"/>
          <p:cNvSpPr txBox="1"/>
          <p:nvPr/>
        </p:nvSpPr>
        <p:spPr>
          <a:xfrm>
            <a:off x="9684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Animal Welfare Committee 2021</a:t>
            </a:r>
            <a:endParaRPr sz="1000">
              <a:latin typeface="Calibri"/>
              <a:ea typeface="Calibri"/>
              <a:cs typeface="Calibri"/>
              <a:sym typeface="Calibri"/>
            </a:endParaRPr>
          </a:p>
        </p:txBody>
      </p:sp>
      <p:pic>
        <p:nvPicPr>
          <p:cNvPr id="66" name="Google Shape;66;p9"/>
          <p:cNvPicPr preferRelativeResize="0"/>
          <p:nvPr/>
        </p:nvPicPr>
        <p:blipFill>
          <a:blip r:embed="rId3">
            <a:alphaModFix/>
          </a:blip>
          <a:stretch>
            <a:fillRect/>
          </a:stretch>
        </p:blipFill>
        <p:spPr>
          <a:xfrm>
            <a:off x="120200" y="5827933"/>
            <a:ext cx="848197" cy="9144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afety title slide ">
  <p:cSld name="TITLE_1_1_1_1_1_1_1">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11700" y="658167"/>
            <a:ext cx="8520600" cy="211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0"/>
          <p:cNvSpPr txBox="1">
            <a:spLocks noGrp="1"/>
          </p:cNvSpPr>
          <p:nvPr>
            <p:ph type="subTitle" idx="1"/>
          </p:nvPr>
        </p:nvSpPr>
        <p:spPr>
          <a:xfrm>
            <a:off x="311700" y="28110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0" descr="AAZK_savanna_for-pptemplate.jpg"/>
          <p:cNvPicPr preferRelativeResize="0"/>
          <p:nvPr/>
        </p:nvPicPr>
        <p:blipFill rotWithShape="1">
          <a:blip r:embed="rId2">
            <a:alphaModFix/>
          </a:blip>
          <a:srcRect b="14015"/>
          <a:stretch/>
        </p:blipFill>
        <p:spPr>
          <a:xfrm>
            <a:off x="3314700" y="5105400"/>
            <a:ext cx="5829300" cy="1752600"/>
          </a:xfrm>
          <a:prstGeom prst="rect">
            <a:avLst/>
          </a:prstGeom>
          <a:noFill/>
          <a:ln>
            <a:noFill/>
          </a:ln>
        </p:spPr>
      </p:pic>
      <p:pic>
        <p:nvPicPr>
          <p:cNvPr id="72" name="Google Shape;72;p10"/>
          <p:cNvPicPr preferRelativeResize="0"/>
          <p:nvPr/>
        </p:nvPicPr>
        <p:blipFill rotWithShape="1">
          <a:blip r:embed="rId3">
            <a:alphaModFix/>
          </a:blip>
          <a:srcRect l="3617" r="3626"/>
          <a:stretch/>
        </p:blipFill>
        <p:spPr>
          <a:xfrm>
            <a:off x="224850" y="5827925"/>
            <a:ext cx="848200" cy="914400"/>
          </a:xfrm>
          <a:prstGeom prst="rect">
            <a:avLst/>
          </a:prstGeom>
          <a:noFill/>
          <a:ln>
            <a:noFill/>
          </a:ln>
        </p:spPr>
      </p:pic>
      <p:sp>
        <p:nvSpPr>
          <p:cNvPr id="73" name="Google Shape;73;p10"/>
          <p:cNvSpPr txBox="1"/>
          <p:nvPr/>
        </p:nvSpPr>
        <p:spPr>
          <a:xfrm>
            <a:off x="968400" y="6217625"/>
            <a:ext cx="3120000" cy="4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Produced by the American Association of Zoo Keepers</a:t>
            </a:r>
            <a:endParaRPr sz="1000">
              <a:latin typeface="Calibri"/>
              <a:ea typeface="Calibri"/>
              <a:cs typeface="Calibri"/>
              <a:sym typeface="Calibri"/>
            </a:endParaRPr>
          </a:p>
          <a:p>
            <a:pPr marL="0" lvl="0" indent="0" algn="l" rtl="0">
              <a:spcBef>
                <a:spcPts val="0"/>
              </a:spcBef>
              <a:spcAft>
                <a:spcPts val="0"/>
              </a:spcAft>
              <a:buNone/>
            </a:pPr>
            <a:r>
              <a:rPr lang="en-US" sz="1000">
                <a:latin typeface="Calibri"/>
                <a:ea typeface="Calibri"/>
                <a:cs typeface="Calibri"/>
                <a:sym typeface="Calibri"/>
              </a:rPr>
              <a:t>and the Safety Committee 2021</a:t>
            </a:r>
            <a:endParaRPr sz="10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239274"/>
            <a:ext cx="8520600" cy="670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000"/>
              <a:buFont typeface="Calibri"/>
              <a:buNone/>
              <a:defRPr sz="2000" b="1">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086650"/>
            <a:ext cx="8520600" cy="53283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1pPr>
            <a:lvl2pPr marL="914400" lvl="1"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2pPr>
            <a:lvl3pPr marL="1371600" lvl="2"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3pPr>
            <a:lvl4pPr marL="1828800" lvl="3"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4pPr>
            <a:lvl5pPr marL="2286000" lvl="4"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5pPr>
            <a:lvl6pPr marL="2743200" lvl="5"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6pPr>
            <a:lvl7pPr marL="3200400" lvl="6"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7pPr>
            <a:lvl8pPr marL="3657600" lvl="7"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8pPr>
            <a:lvl9pPr marL="4114800" lvl="8" indent="-304800">
              <a:lnSpc>
                <a:spcPct val="115000"/>
              </a:lnSpc>
              <a:spcBef>
                <a:spcPts val="0"/>
              </a:spcBef>
              <a:spcAft>
                <a:spcPts val="0"/>
              </a:spcAft>
              <a:buClr>
                <a:schemeClr val="dk2"/>
              </a:buClr>
              <a:buSzPts val="1200"/>
              <a:buFont typeface="Calibri"/>
              <a:buChar char="■"/>
              <a:defRPr sz="1200">
                <a:solidFill>
                  <a:schemeClr val="dk2"/>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jpg"/><Relationship Id="rId5" Type="http://schemas.openxmlformats.org/officeDocument/2006/relationships/image" Target="../media/image36.jpg"/><Relationship Id="rId10" Type="http://schemas.openxmlformats.org/officeDocument/2006/relationships/image" Target="../media/image9.jpg"/><Relationship Id="rId4" Type="http://schemas.openxmlformats.org/officeDocument/2006/relationships/image" Target="../media/image35.jpg"/><Relationship Id="rId9"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hyperlink" Target="https://aazk.org/bowling-for-rhinos/" TargetMode="Externa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aazk.org/membership-account/membership-levels/"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aazk.org/become-aazk-member/"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56.jp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hyperlink" Target="https://aazk.org/membership-account/membership-levels/"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1"/>
          <p:cNvSpPr txBox="1"/>
          <p:nvPr/>
        </p:nvSpPr>
        <p:spPr>
          <a:xfrm>
            <a:off x="0" y="6172200"/>
            <a:ext cx="39624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188" name="Google Shape;188;p31"/>
          <p:cNvSpPr txBox="1">
            <a:spLocks noGrp="1"/>
          </p:cNvSpPr>
          <p:nvPr>
            <p:ph type="subTitle" idx="4294967295"/>
          </p:nvPr>
        </p:nvSpPr>
        <p:spPr>
          <a:xfrm>
            <a:off x="1143000" y="4495800"/>
            <a:ext cx="6858000" cy="61789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i="1" u="none" strike="noStrike" cap="none">
                <a:solidFill>
                  <a:schemeClr val="dk1"/>
                </a:solidFill>
              </a:rPr>
              <a:t>Dedicated to Professional Animal Care</a:t>
            </a:r>
            <a:endParaRPr sz="2100" i="0" u="none" strike="noStrike" cap="none">
              <a:solidFill>
                <a:schemeClr val="dk1"/>
              </a:solidFill>
            </a:endParaRPr>
          </a:p>
        </p:txBody>
      </p:sp>
      <p:pic>
        <p:nvPicPr>
          <p:cNvPr id="189" name="Google Shape;189;p31" descr="A close up of a sign&#10;&#10;Description automatically generated"/>
          <p:cNvPicPr preferRelativeResize="0"/>
          <p:nvPr/>
        </p:nvPicPr>
        <p:blipFill rotWithShape="1">
          <a:blip r:embed="rId4">
            <a:alphaModFix/>
          </a:blip>
          <a:srcRect/>
          <a:stretch/>
        </p:blipFill>
        <p:spPr>
          <a:xfrm>
            <a:off x="3086100" y="644106"/>
            <a:ext cx="2971799" cy="35885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0"/>
          <p:cNvPicPr preferRelativeResize="0"/>
          <p:nvPr/>
        </p:nvPicPr>
        <p:blipFill rotWithShape="1">
          <a:blip r:embed="rId3">
            <a:alphaModFix/>
          </a:blip>
          <a:srcRect/>
          <a:stretch/>
        </p:blipFill>
        <p:spPr>
          <a:xfrm>
            <a:off x="3941875" y="3506167"/>
            <a:ext cx="1613775" cy="1867350"/>
          </a:xfrm>
          <a:prstGeom prst="rect">
            <a:avLst/>
          </a:prstGeom>
          <a:noFill/>
          <a:ln>
            <a:noFill/>
          </a:ln>
        </p:spPr>
      </p:pic>
      <p:pic>
        <p:nvPicPr>
          <p:cNvPr id="262" name="Google Shape;262;p40"/>
          <p:cNvPicPr preferRelativeResize="0"/>
          <p:nvPr/>
        </p:nvPicPr>
        <p:blipFill rotWithShape="1">
          <a:blip r:embed="rId4">
            <a:alphaModFix/>
          </a:blip>
          <a:srcRect/>
          <a:stretch/>
        </p:blipFill>
        <p:spPr>
          <a:xfrm>
            <a:off x="387825" y="989733"/>
            <a:ext cx="1700375" cy="1977167"/>
          </a:xfrm>
          <a:prstGeom prst="rect">
            <a:avLst/>
          </a:prstGeom>
          <a:noFill/>
          <a:ln>
            <a:noFill/>
          </a:ln>
        </p:spPr>
      </p:pic>
      <p:pic>
        <p:nvPicPr>
          <p:cNvPr id="263" name="Google Shape;263;p40"/>
          <p:cNvPicPr preferRelativeResize="0"/>
          <p:nvPr/>
        </p:nvPicPr>
        <p:blipFill rotWithShape="1">
          <a:blip r:embed="rId5">
            <a:alphaModFix/>
          </a:blip>
          <a:srcRect/>
          <a:stretch/>
        </p:blipFill>
        <p:spPr>
          <a:xfrm>
            <a:off x="2119625" y="1131767"/>
            <a:ext cx="1406300" cy="1667963"/>
          </a:xfrm>
          <a:prstGeom prst="rect">
            <a:avLst/>
          </a:prstGeom>
          <a:noFill/>
          <a:ln>
            <a:noFill/>
          </a:ln>
        </p:spPr>
      </p:pic>
      <p:pic>
        <p:nvPicPr>
          <p:cNvPr id="264" name="Google Shape;264;p40"/>
          <p:cNvPicPr preferRelativeResize="0"/>
          <p:nvPr/>
        </p:nvPicPr>
        <p:blipFill rotWithShape="1">
          <a:blip r:embed="rId6">
            <a:alphaModFix/>
          </a:blip>
          <a:srcRect/>
          <a:stretch/>
        </p:blipFill>
        <p:spPr>
          <a:xfrm>
            <a:off x="3643725" y="1131768"/>
            <a:ext cx="1539203" cy="1774450"/>
          </a:xfrm>
          <a:prstGeom prst="rect">
            <a:avLst/>
          </a:prstGeom>
          <a:noFill/>
          <a:ln>
            <a:noFill/>
          </a:ln>
        </p:spPr>
      </p:pic>
      <p:pic>
        <p:nvPicPr>
          <p:cNvPr id="265" name="Google Shape;265;p40"/>
          <p:cNvPicPr preferRelativeResize="0"/>
          <p:nvPr/>
        </p:nvPicPr>
        <p:blipFill rotWithShape="1">
          <a:blip r:embed="rId7">
            <a:alphaModFix/>
          </a:blip>
          <a:srcRect/>
          <a:stretch/>
        </p:blipFill>
        <p:spPr>
          <a:xfrm>
            <a:off x="420400" y="3659400"/>
            <a:ext cx="1779740" cy="1678050"/>
          </a:xfrm>
          <a:prstGeom prst="rect">
            <a:avLst/>
          </a:prstGeom>
          <a:noFill/>
          <a:ln>
            <a:noFill/>
          </a:ln>
        </p:spPr>
      </p:pic>
      <p:pic>
        <p:nvPicPr>
          <p:cNvPr id="266" name="Google Shape;266;p40"/>
          <p:cNvPicPr preferRelativeResize="0"/>
          <p:nvPr/>
        </p:nvPicPr>
        <p:blipFill rotWithShape="1">
          <a:blip r:embed="rId8">
            <a:alphaModFix/>
          </a:blip>
          <a:srcRect/>
          <a:stretch/>
        </p:blipFill>
        <p:spPr>
          <a:xfrm>
            <a:off x="2200150" y="3497700"/>
            <a:ext cx="1838029" cy="1793750"/>
          </a:xfrm>
          <a:prstGeom prst="rect">
            <a:avLst/>
          </a:prstGeom>
          <a:noFill/>
          <a:ln>
            <a:noFill/>
          </a:ln>
        </p:spPr>
      </p:pic>
      <p:pic>
        <p:nvPicPr>
          <p:cNvPr id="267" name="Google Shape;267;p40"/>
          <p:cNvPicPr preferRelativeResize="0"/>
          <p:nvPr/>
        </p:nvPicPr>
        <p:blipFill rotWithShape="1">
          <a:blip r:embed="rId9">
            <a:alphaModFix/>
          </a:blip>
          <a:srcRect/>
          <a:stretch/>
        </p:blipFill>
        <p:spPr>
          <a:xfrm>
            <a:off x="7030400" y="1198333"/>
            <a:ext cx="1406300" cy="1674590"/>
          </a:xfrm>
          <a:prstGeom prst="rect">
            <a:avLst/>
          </a:prstGeom>
          <a:noFill/>
          <a:ln>
            <a:noFill/>
          </a:ln>
        </p:spPr>
      </p:pic>
      <p:pic>
        <p:nvPicPr>
          <p:cNvPr id="268" name="Google Shape;268;p40"/>
          <p:cNvPicPr preferRelativeResize="0"/>
          <p:nvPr/>
        </p:nvPicPr>
        <p:blipFill rotWithShape="1">
          <a:blip r:embed="rId10">
            <a:alphaModFix/>
          </a:blip>
          <a:srcRect/>
          <a:stretch/>
        </p:blipFill>
        <p:spPr>
          <a:xfrm>
            <a:off x="5246925" y="1205065"/>
            <a:ext cx="1719475" cy="1719475"/>
          </a:xfrm>
          <a:prstGeom prst="rect">
            <a:avLst/>
          </a:prstGeom>
          <a:noFill/>
          <a:ln>
            <a:noFill/>
          </a:ln>
        </p:spPr>
      </p:pic>
      <p:sp>
        <p:nvSpPr>
          <p:cNvPr id="269" name="Google Shape;269;p40"/>
          <p:cNvSpPr/>
          <p:nvPr/>
        </p:nvSpPr>
        <p:spPr>
          <a:xfrm>
            <a:off x="5666675" y="3937250"/>
            <a:ext cx="1334353" cy="435201"/>
          </a:xfrm>
          <a:prstGeom prst="rect">
            <a:avLst/>
          </a:prstGeom>
        </p:spPr>
        <p:txBody>
          <a:bodyPr>
            <a:prstTxWarp prst="textPlain">
              <a:avLst/>
            </a:prstTxWarp>
          </a:bodyPr>
          <a:lstStyle/>
          <a:p>
            <a:pPr lvl="0" algn="ctr"/>
            <a:r>
              <a:rPr b="0" i="0">
                <a:ln w="9525" cap="flat" cmpd="sng">
                  <a:solidFill>
                    <a:schemeClr val="accent1"/>
                  </a:solidFill>
                  <a:prstDash val="solid"/>
                  <a:round/>
                  <a:headEnd type="none" w="sm" len="sm"/>
                  <a:tailEnd type="none" w="sm" len="sm"/>
                </a:ln>
                <a:solidFill>
                  <a:srgbClr val="980000"/>
                </a:solidFill>
                <a:latin typeface="Arial"/>
              </a:rPr>
              <a:t>Ethics</a:t>
            </a:r>
          </a:p>
        </p:txBody>
      </p:sp>
      <p:sp>
        <p:nvSpPr>
          <p:cNvPr id="270" name="Google Shape;270;p40"/>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AAZK Committees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p:nvPr/>
        </p:nvSpPr>
        <p:spPr>
          <a:xfrm>
            <a:off x="0" y="6172200"/>
            <a:ext cx="39624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277" name="Google Shape;277;p41"/>
          <p:cNvSpPr txBox="1">
            <a:spLocks noGrp="1"/>
          </p:cNvSpPr>
          <p:nvPr>
            <p:ph type="ctrTitle" idx="4294967295"/>
          </p:nvPr>
        </p:nvSpPr>
        <p:spPr>
          <a:xfrm>
            <a:off x="415400" y="381001"/>
            <a:ext cx="6858000" cy="6858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0000"/>
              </a:buClr>
              <a:buSzPts val="4050"/>
              <a:buFont typeface="Calibri"/>
              <a:buNone/>
            </a:pPr>
            <a:r>
              <a:rPr lang="en-US" sz="3600" b="1">
                <a:solidFill>
                  <a:schemeClr val="dk2"/>
                </a:solidFill>
              </a:rPr>
              <a:t>Purpose of AAZK</a:t>
            </a:r>
            <a:endParaRPr sz="3600">
              <a:solidFill>
                <a:schemeClr val="dk2"/>
              </a:solidFill>
            </a:endParaRPr>
          </a:p>
        </p:txBody>
      </p:sp>
      <p:sp>
        <p:nvSpPr>
          <p:cNvPr id="278" name="Google Shape;278;p41"/>
          <p:cNvSpPr/>
          <p:nvPr/>
        </p:nvSpPr>
        <p:spPr>
          <a:xfrm>
            <a:off x="415400" y="1450350"/>
            <a:ext cx="4539900" cy="4557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Foster a professional attitude in animal keepers by</a:t>
            </a:r>
            <a:endParaRPr sz="1800">
              <a:solidFill>
                <a:schemeClr val="dk2"/>
              </a:solidFill>
              <a:latin typeface="Calibri"/>
              <a:ea typeface="Calibri"/>
              <a:cs typeface="Calibri"/>
              <a:sym typeface="Calibri"/>
            </a:endParaRPr>
          </a:p>
          <a:p>
            <a:pPr marL="914400" marR="0" lvl="1" indent="-342900" algn="l" rtl="0">
              <a:lnSpc>
                <a:spcPct val="10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encouraging them to become active members of the professional teams at today’s zoos and aquariums</a:t>
            </a:r>
            <a:endParaRPr sz="1800">
              <a:solidFill>
                <a:schemeClr val="dk2"/>
              </a:solidFill>
              <a:latin typeface="Calibri"/>
              <a:ea typeface="Calibri"/>
              <a:cs typeface="Calibri"/>
              <a:sym typeface="Calibri"/>
            </a:endParaRPr>
          </a:p>
          <a:p>
            <a:pPr marL="914400" marR="0" lvl="1" indent="-342900" algn="l" rtl="0">
              <a:lnSpc>
                <a:spcPct val="10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supporting the promotion and implementation of animal keeper education</a:t>
            </a:r>
            <a:endParaRPr sz="1800">
              <a:solidFill>
                <a:schemeClr val="dk2"/>
              </a:solidFill>
              <a:latin typeface="Calibri"/>
              <a:ea typeface="Calibri"/>
              <a:cs typeface="Calibri"/>
              <a:sym typeface="Calibri"/>
            </a:endParaRPr>
          </a:p>
          <a:p>
            <a:pPr marL="914400" marR="0" lvl="1" indent="-342900" algn="l" rtl="0">
              <a:lnSpc>
                <a:spcPct val="10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striving to make general public aware of concern for conservation and preservation of our natural resources and animal life.</a:t>
            </a:r>
            <a:endParaRPr sz="1800">
              <a:solidFill>
                <a:schemeClr val="dk2"/>
              </a:solidFill>
              <a:latin typeface="Calibri"/>
              <a:ea typeface="Calibri"/>
              <a:cs typeface="Calibri"/>
              <a:sym typeface="Calibri"/>
            </a:endParaRPr>
          </a:p>
          <a:p>
            <a:pPr marL="0" marR="0" lvl="0" indent="0" algn="l" rtl="0">
              <a:lnSpc>
                <a:spcPct val="90000"/>
              </a:lnSpc>
              <a:spcBef>
                <a:spcPts val="480"/>
              </a:spcBef>
              <a:spcAft>
                <a:spcPts val="0"/>
              </a:spcAft>
              <a:buClr>
                <a:srgbClr val="000000"/>
              </a:buClr>
              <a:buSzPts val="2400"/>
              <a:buFont typeface="Arial"/>
              <a:buNone/>
            </a:pPr>
            <a:endParaRPr sz="1800" i="0" u="none" strike="noStrike" cap="none">
              <a:solidFill>
                <a:schemeClr val="dk2"/>
              </a:solidFill>
              <a:latin typeface="Calibri"/>
              <a:ea typeface="Calibri"/>
              <a:cs typeface="Calibri"/>
              <a:sym typeface="Calibri"/>
            </a:endParaRPr>
          </a:p>
        </p:txBody>
      </p:sp>
      <p:pic>
        <p:nvPicPr>
          <p:cNvPr id="279" name="Google Shape;279;p41" descr="AAZKFounders 1967pg14"/>
          <p:cNvPicPr preferRelativeResize="0"/>
          <p:nvPr/>
        </p:nvPicPr>
        <p:blipFill rotWithShape="1">
          <a:blip r:embed="rId3">
            <a:alphaModFix/>
          </a:blip>
          <a:srcRect/>
          <a:stretch/>
        </p:blipFill>
        <p:spPr>
          <a:xfrm>
            <a:off x="5249825" y="1607950"/>
            <a:ext cx="3284700" cy="3107700"/>
          </a:xfrm>
          <a:prstGeom prst="roundRect">
            <a:avLst>
              <a:gd name="adj" fmla="val 16667"/>
            </a:avLst>
          </a:prstGeom>
          <a:noFill/>
          <a:ln>
            <a:noFill/>
          </a:ln>
          <a:effectLst>
            <a:outerShdw blurRad="63500" algn="tl" rotWithShape="0">
              <a:srgbClr val="000000">
                <a:alpha val="69411"/>
              </a:srgbClr>
            </a:outerShdw>
          </a:effectLst>
        </p:spPr>
      </p:pic>
      <p:sp>
        <p:nvSpPr>
          <p:cNvPr id="280" name="Google Shape;280;p41"/>
          <p:cNvSpPr txBox="1">
            <a:spLocks noGrp="1"/>
          </p:cNvSpPr>
          <p:nvPr>
            <p:ph type="body" idx="1"/>
          </p:nvPr>
        </p:nvSpPr>
        <p:spPr>
          <a:xfrm>
            <a:off x="5048975" y="4715647"/>
            <a:ext cx="3686400" cy="49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100"/>
              <a:t>Founding 7 members of AAZK</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600">
                <a:solidFill>
                  <a:schemeClr val="dk2"/>
                </a:solidFill>
              </a:rPr>
              <a:t>AAZK Programs</a:t>
            </a:r>
            <a:endParaRPr sz="3600">
              <a:solidFill>
                <a:schemeClr val="dk2"/>
              </a:solidFill>
            </a:endParaRPr>
          </a:p>
          <a:p>
            <a:pPr marL="0" lvl="0" indent="0" algn="l" rtl="0">
              <a:lnSpc>
                <a:spcPct val="100000"/>
              </a:lnSpc>
              <a:spcBef>
                <a:spcPts val="0"/>
              </a:spcBef>
              <a:spcAft>
                <a:spcPts val="0"/>
              </a:spcAft>
              <a:buSzPts val="2800"/>
              <a:buNone/>
            </a:pPr>
            <a:endParaRPr sz="3600">
              <a:solidFill>
                <a:schemeClr val="dk2"/>
              </a:solidFill>
            </a:endParaRPr>
          </a:p>
        </p:txBody>
      </p:sp>
      <p:pic>
        <p:nvPicPr>
          <p:cNvPr id="286" name="Google Shape;286;p42"/>
          <p:cNvPicPr preferRelativeResize="0"/>
          <p:nvPr/>
        </p:nvPicPr>
        <p:blipFill rotWithShape="1">
          <a:blip r:embed="rId3">
            <a:alphaModFix/>
          </a:blip>
          <a:srcRect/>
          <a:stretch/>
        </p:blipFill>
        <p:spPr>
          <a:xfrm>
            <a:off x="311700" y="1843183"/>
            <a:ext cx="2409825" cy="2857500"/>
          </a:xfrm>
          <a:prstGeom prst="rect">
            <a:avLst/>
          </a:prstGeom>
          <a:noFill/>
          <a:ln>
            <a:noFill/>
          </a:ln>
        </p:spPr>
      </p:pic>
      <p:pic>
        <p:nvPicPr>
          <p:cNvPr id="287" name="Google Shape;287;p42"/>
          <p:cNvPicPr preferRelativeResize="0"/>
          <p:nvPr/>
        </p:nvPicPr>
        <p:blipFill rotWithShape="1">
          <a:blip r:embed="rId4">
            <a:alphaModFix/>
          </a:blip>
          <a:srcRect/>
          <a:stretch/>
        </p:blipFill>
        <p:spPr>
          <a:xfrm>
            <a:off x="2948313" y="2351150"/>
            <a:ext cx="2857500" cy="2857500"/>
          </a:xfrm>
          <a:prstGeom prst="rect">
            <a:avLst/>
          </a:prstGeom>
          <a:noFill/>
          <a:ln>
            <a:noFill/>
          </a:ln>
        </p:spPr>
      </p:pic>
      <p:pic>
        <p:nvPicPr>
          <p:cNvPr id="288" name="Google Shape;288;p42"/>
          <p:cNvPicPr preferRelativeResize="0"/>
          <p:nvPr/>
        </p:nvPicPr>
        <p:blipFill rotWithShape="1">
          <a:blip r:embed="rId5">
            <a:alphaModFix/>
          </a:blip>
          <a:srcRect t="15364" b="15364"/>
          <a:stretch/>
        </p:blipFill>
        <p:spPr>
          <a:xfrm>
            <a:off x="5661425" y="759675"/>
            <a:ext cx="3267074" cy="1810504"/>
          </a:xfrm>
          <a:prstGeom prst="rect">
            <a:avLst/>
          </a:prstGeom>
          <a:noFill/>
          <a:ln>
            <a:noFill/>
          </a:ln>
        </p:spPr>
      </p:pic>
      <p:sp>
        <p:nvSpPr>
          <p:cNvPr id="289" name="Google Shape;289;p42"/>
          <p:cNvSpPr/>
          <p:nvPr/>
        </p:nvSpPr>
        <p:spPr>
          <a:xfrm>
            <a:off x="6296125" y="3429000"/>
            <a:ext cx="2248972" cy="545951"/>
          </a:xfrm>
          <a:prstGeom prst="rect">
            <a:avLst/>
          </a:prstGeom>
        </p:spPr>
        <p:txBody>
          <a:bodyPr>
            <a:prstTxWarp prst="textPlain">
              <a:avLst/>
            </a:prstTxWarp>
          </a:bodyPr>
          <a:lstStyle/>
          <a:p>
            <a:pPr lvl="0" algn="ctr"/>
            <a:r>
              <a:rPr b="0" i="0">
                <a:ln w="9525" cap="flat" cmpd="sng">
                  <a:solidFill>
                    <a:schemeClr val="accent1"/>
                  </a:solidFill>
                  <a:prstDash val="solid"/>
                  <a:round/>
                  <a:headEnd type="none" w="sm" len="sm"/>
                  <a:tailEnd type="none" w="sm" len="sm"/>
                </a:ln>
                <a:solidFill>
                  <a:srgbClr val="980000"/>
                </a:solidFill>
                <a:latin typeface="Arial"/>
              </a:rPr>
              <a:t>Bylaws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3"/>
          <p:cNvPicPr preferRelativeResize="0"/>
          <p:nvPr/>
        </p:nvPicPr>
        <p:blipFill>
          <a:blip r:embed="rId3">
            <a:alphaModFix/>
          </a:blip>
          <a:stretch>
            <a:fillRect/>
          </a:stretch>
        </p:blipFill>
        <p:spPr>
          <a:xfrm>
            <a:off x="426000" y="1272650"/>
            <a:ext cx="2293500" cy="1720200"/>
          </a:xfrm>
          <a:prstGeom prst="roundRect">
            <a:avLst>
              <a:gd name="adj" fmla="val 16667"/>
            </a:avLst>
          </a:prstGeom>
          <a:noFill/>
          <a:ln>
            <a:noFill/>
          </a:ln>
        </p:spPr>
      </p:pic>
      <p:pic>
        <p:nvPicPr>
          <p:cNvPr id="296" name="Google Shape;296;p43"/>
          <p:cNvPicPr preferRelativeResize="0"/>
          <p:nvPr/>
        </p:nvPicPr>
        <p:blipFill rotWithShape="1">
          <a:blip r:embed="rId4">
            <a:alphaModFix/>
          </a:blip>
          <a:srcRect t="42478" b="14259"/>
          <a:stretch/>
        </p:blipFill>
        <p:spPr>
          <a:xfrm>
            <a:off x="82750" y="5374100"/>
            <a:ext cx="3761625" cy="1301400"/>
          </a:xfrm>
          <a:prstGeom prst="rect">
            <a:avLst/>
          </a:prstGeom>
          <a:noFill/>
          <a:ln>
            <a:noFill/>
          </a:ln>
        </p:spPr>
      </p:pic>
      <p:sp>
        <p:nvSpPr>
          <p:cNvPr id="297" name="Google Shape;297;p43"/>
          <p:cNvSpPr txBox="1">
            <a:spLocks noGrp="1"/>
          </p:cNvSpPr>
          <p:nvPr>
            <p:ph type="ctrTitle"/>
          </p:nvPr>
        </p:nvSpPr>
        <p:spPr>
          <a:xfrm>
            <a:off x="488600" y="309374"/>
            <a:ext cx="7391400" cy="66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48135"/>
              </a:buClr>
              <a:buSzPts val="3600"/>
              <a:buFont typeface="Calibri"/>
              <a:buNone/>
            </a:pPr>
            <a:r>
              <a:rPr lang="en-US" sz="2400" b="1"/>
              <a:t>AAZK Bowling For Rhinos -- BFR</a:t>
            </a:r>
            <a:endParaRPr sz="2400"/>
          </a:p>
        </p:txBody>
      </p:sp>
      <p:sp>
        <p:nvSpPr>
          <p:cNvPr id="298" name="Google Shape;298;p43"/>
          <p:cNvSpPr/>
          <p:nvPr/>
        </p:nvSpPr>
        <p:spPr>
          <a:xfrm>
            <a:off x="4233975" y="1272650"/>
            <a:ext cx="4509300" cy="45021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C</a:t>
            </a:r>
            <a:r>
              <a:rPr lang="en-US" sz="1800" i="0" u="none" strike="noStrike" cap="none">
                <a:solidFill>
                  <a:schemeClr val="dk2"/>
                </a:solidFill>
                <a:latin typeface="Calibri"/>
                <a:ea typeface="Calibri"/>
                <a:cs typeface="Calibri"/>
                <a:sym typeface="Calibri"/>
              </a:rPr>
              <a:t>onnects dedicated individuals with conservation organizations working directly with rhino and their habitats.</a:t>
            </a:r>
            <a:endParaRPr sz="1800">
              <a:solidFill>
                <a:schemeClr val="dk2"/>
              </a:solidFill>
              <a:latin typeface="Calibri"/>
              <a:ea typeface="Calibri"/>
              <a:cs typeface="Calibri"/>
              <a:sym typeface="Calibri"/>
            </a:endParaRPr>
          </a:p>
          <a:p>
            <a:pPr marL="457200" marR="0" lvl="0" indent="-342900" algn="l" rtl="0">
              <a:lnSpc>
                <a:spcPct val="100000"/>
              </a:lnSpc>
              <a:spcBef>
                <a:spcPts val="100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P</a:t>
            </a:r>
            <a:r>
              <a:rPr lang="en-US" sz="1800" i="0" u="none" strike="noStrike" cap="none">
                <a:solidFill>
                  <a:schemeClr val="dk2"/>
                </a:solidFill>
                <a:latin typeface="Calibri"/>
                <a:ea typeface="Calibri"/>
                <a:cs typeface="Calibri"/>
                <a:sym typeface="Calibri"/>
              </a:rPr>
              <a:t>rovides an avenue for raising funds and awareness to support in situ programs focused on education, protection, population management, and habitat conservation.  </a:t>
            </a:r>
            <a:endParaRPr sz="1800" i="0" u="none" strike="noStrike" cap="none">
              <a:solidFill>
                <a:schemeClr val="dk2"/>
              </a:solidFill>
              <a:latin typeface="Calibri"/>
              <a:ea typeface="Calibri"/>
              <a:cs typeface="Calibri"/>
              <a:sym typeface="Calibri"/>
            </a:endParaRPr>
          </a:p>
          <a:p>
            <a:pPr marL="457200" marR="0" lvl="0" indent="-342900" algn="l" rtl="0">
              <a:lnSpc>
                <a:spcPct val="100000"/>
              </a:lnSpc>
              <a:spcBef>
                <a:spcPts val="1000"/>
              </a:spcBef>
              <a:spcAft>
                <a:spcPts val="1000"/>
              </a:spcAft>
              <a:buClr>
                <a:schemeClr val="dk2"/>
              </a:buClr>
              <a:buSzPts val="1800"/>
              <a:buFont typeface="Calibri"/>
              <a:buChar char="●"/>
            </a:pPr>
            <a:r>
              <a:rPr lang="en-US" sz="1800" u="none">
                <a:solidFill>
                  <a:schemeClr val="dk2"/>
                </a:solidFill>
                <a:latin typeface="Calibri"/>
                <a:ea typeface="Calibri"/>
                <a:cs typeface="Calibri"/>
                <a:sym typeface="Calibri"/>
              </a:rPr>
              <a:t>visit the </a:t>
            </a:r>
            <a:r>
              <a:rPr lang="en-US" sz="1800" i="0" u="sng" strike="noStrike" cap="none">
                <a:solidFill>
                  <a:srgbClr val="0000FF"/>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AAZK website</a:t>
            </a:r>
            <a:r>
              <a:rPr lang="en-US" sz="1800" i="0" u="sng" strike="noStrike" cap="none">
                <a:solidFill>
                  <a:schemeClr val="dk2"/>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en-US" sz="1800">
                <a:solidFill>
                  <a:schemeClr val="dk2"/>
                </a:solidFill>
                <a:latin typeface="Calibri"/>
                <a:ea typeface="Calibri"/>
                <a:cs typeface="Calibri"/>
                <a:sym typeface="Calibri"/>
              </a:rPr>
              <a:t>for more information</a:t>
            </a:r>
            <a:endParaRPr sz="1800" i="0" u="none" strike="noStrike" cap="none">
              <a:solidFill>
                <a:schemeClr val="dk2"/>
              </a:solidFill>
              <a:latin typeface="Calibri"/>
              <a:ea typeface="Calibri"/>
              <a:cs typeface="Calibri"/>
              <a:sym typeface="Calibri"/>
            </a:endParaRPr>
          </a:p>
        </p:txBody>
      </p:sp>
      <p:pic>
        <p:nvPicPr>
          <p:cNvPr id="299" name="Google Shape;299;p43"/>
          <p:cNvPicPr preferRelativeResize="0"/>
          <p:nvPr/>
        </p:nvPicPr>
        <p:blipFill>
          <a:blip r:embed="rId6">
            <a:alphaModFix/>
          </a:blip>
          <a:stretch>
            <a:fillRect/>
          </a:stretch>
        </p:blipFill>
        <p:spPr>
          <a:xfrm>
            <a:off x="2300301" y="2457232"/>
            <a:ext cx="1810200" cy="1810200"/>
          </a:xfrm>
          <a:prstGeom prst="roundRect">
            <a:avLst>
              <a:gd name="adj" fmla="val 16667"/>
            </a:avLst>
          </a:prstGeom>
          <a:noFill/>
          <a:ln>
            <a:noFill/>
          </a:ln>
        </p:spPr>
      </p:pic>
      <p:pic>
        <p:nvPicPr>
          <p:cNvPr id="300" name="Google Shape;300;p43"/>
          <p:cNvPicPr preferRelativeResize="0"/>
          <p:nvPr/>
        </p:nvPicPr>
        <p:blipFill>
          <a:blip r:embed="rId7">
            <a:alphaModFix/>
          </a:blip>
          <a:stretch>
            <a:fillRect/>
          </a:stretch>
        </p:blipFill>
        <p:spPr>
          <a:xfrm rot="-441">
            <a:off x="488601" y="3900320"/>
            <a:ext cx="2336100" cy="155730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4"/>
          <p:cNvSpPr txBox="1"/>
          <p:nvPr/>
        </p:nvSpPr>
        <p:spPr>
          <a:xfrm>
            <a:off x="0" y="6172200"/>
            <a:ext cx="39624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307" name="Google Shape;307;p44"/>
          <p:cNvSpPr txBox="1">
            <a:spLocks noGrp="1"/>
          </p:cNvSpPr>
          <p:nvPr>
            <p:ph type="ctrTitle"/>
          </p:nvPr>
        </p:nvSpPr>
        <p:spPr>
          <a:xfrm>
            <a:off x="396075" y="369550"/>
            <a:ext cx="7391400" cy="662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48135"/>
              </a:buClr>
              <a:buSzPts val="3600"/>
              <a:buFont typeface="Calibri"/>
              <a:buNone/>
            </a:pPr>
            <a:r>
              <a:rPr lang="en-US" sz="2400" b="1"/>
              <a:t>AAZK Trees for You and Me -- TFYM</a:t>
            </a:r>
            <a:endParaRPr sz="2400"/>
          </a:p>
        </p:txBody>
      </p:sp>
      <p:sp>
        <p:nvSpPr>
          <p:cNvPr id="308" name="Google Shape;308;p44"/>
          <p:cNvSpPr/>
          <p:nvPr/>
        </p:nvSpPr>
        <p:spPr>
          <a:xfrm>
            <a:off x="4239900" y="1435100"/>
            <a:ext cx="4283400" cy="3819600"/>
          </a:xfrm>
          <a:prstGeom prst="rect">
            <a:avLst/>
          </a:prstGeom>
          <a:noFill/>
          <a:ln>
            <a:noFill/>
          </a:ln>
        </p:spPr>
        <p:txBody>
          <a:bodyPr spcFirstLastPara="1" wrap="square" lIns="91425" tIns="45700" rIns="91425" bIns="45700" anchor="t" anchorCtr="0">
            <a:noAutofit/>
          </a:bodyPr>
          <a:lstStyle/>
          <a:p>
            <a:pPr marL="365760" marR="0" lvl="0" indent="-304800" algn="l" rtl="0">
              <a:lnSpc>
                <a:spcPct val="9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E</a:t>
            </a:r>
            <a:r>
              <a:rPr lang="en-US" sz="1800" i="0" u="none" strike="noStrike" cap="none">
                <a:solidFill>
                  <a:schemeClr val="dk2"/>
                </a:solidFill>
                <a:latin typeface="Calibri"/>
                <a:ea typeface="Calibri"/>
                <a:cs typeface="Calibri"/>
                <a:sym typeface="Calibri"/>
              </a:rPr>
              <a:t>ducates individuals about climate issues</a:t>
            </a:r>
            <a:endParaRPr sz="1800" i="0" u="none" strike="noStrike" cap="none">
              <a:solidFill>
                <a:schemeClr val="dk2"/>
              </a:solidFill>
              <a:latin typeface="Calibri"/>
              <a:ea typeface="Calibri"/>
              <a:cs typeface="Calibri"/>
              <a:sym typeface="Calibri"/>
            </a:endParaRPr>
          </a:p>
          <a:p>
            <a:pPr marL="365760" marR="0" lvl="0" indent="-304800" algn="l" rtl="0">
              <a:lnSpc>
                <a:spcPct val="90000"/>
              </a:lnSpc>
              <a:spcBef>
                <a:spcPts val="120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E</a:t>
            </a:r>
            <a:r>
              <a:rPr lang="en-US" sz="1800" i="0" u="none" strike="noStrike" cap="none">
                <a:solidFill>
                  <a:schemeClr val="dk2"/>
                </a:solidFill>
                <a:latin typeface="Calibri"/>
                <a:ea typeface="Calibri"/>
                <a:cs typeface="Calibri"/>
                <a:sym typeface="Calibri"/>
              </a:rPr>
              <a:t>ncourages fundraising by AAZK Chapters</a:t>
            </a:r>
            <a:endParaRPr sz="1800" i="0" u="none" strike="noStrike" cap="none">
              <a:solidFill>
                <a:schemeClr val="dk2"/>
              </a:solidFill>
              <a:latin typeface="Calibri"/>
              <a:ea typeface="Calibri"/>
              <a:cs typeface="Calibri"/>
              <a:sym typeface="Calibri"/>
            </a:endParaRPr>
          </a:p>
          <a:p>
            <a:pPr marL="365760" marR="0" lvl="0" indent="-304800" algn="l" rtl="0">
              <a:lnSpc>
                <a:spcPct val="90000"/>
              </a:lnSpc>
              <a:spcBef>
                <a:spcPts val="120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F</a:t>
            </a:r>
            <a:r>
              <a:rPr lang="en-US" sz="1800" i="0" u="none" strike="noStrike" cap="none">
                <a:solidFill>
                  <a:schemeClr val="dk2"/>
                </a:solidFill>
                <a:latin typeface="Calibri"/>
                <a:ea typeface="Calibri"/>
                <a:cs typeface="Calibri"/>
                <a:sym typeface="Calibri"/>
              </a:rPr>
              <a:t>unds a forest-based carbon-offset grant to qualified entities in an effort to help polar bears and the loss of their sea ice habitat.</a:t>
            </a:r>
            <a:endParaRPr sz="1800" i="0" u="none" strike="noStrike" cap="none">
              <a:solidFill>
                <a:schemeClr val="dk2"/>
              </a:solidFill>
              <a:latin typeface="Calibri"/>
              <a:ea typeface="Calibri"/>
              <a:cs typeface="Calibri"/>
              <a:sym typeface="Calibri"/>
            </a:endParaRPr>
          </a:p>
        </p:txBody>
      </p:sp>
      <p:pic>
        <p:nvPicPr>
          <p:cNvPr id="309" name="Google Shape;309;p44"/>
          <p:cNvPicPr preferRelativeResize="0"/>
          <p:nvPr/>
        </p:nvPicPr>
        <p:blipFill rotWithShape="1">
          <a:blip r:embed="rId3">
            <a:alphaModFix/>
          </a:blip>
          <a:srcRect/>
          <a:stretch/>
        </p:blipFill>
        <p:spPr>
          <a:xfrm>
            <a:off x="1134375" y="4457325"/>
            <a:ext cx="1991775" cy="1991775"/>
          </a:xfrm>
          <a:prstGeom prst="rect">
            <a:avLst/>
          </a:prstGeom>
          <a:noFill/>
          <a:ln>
            <a:noFill/>
          </a:ln>
        </p:spPr>
      </p:pic>
      <p:pic>
        <p:nvPicPr>
          <p:cNvPr id="310" name="Google Shape;310;p44"/>
          <p:cNvPicPr preferRelativeResize="0"/>
          <p:nvPr/>
        </p:nvPicPr>
        <p:blipFill>
          <a:blip r:embed="rId4">
            <a:alphaModFix/>
          </a:blip>
          <a:stretch>
            <a:fillRect/>
          </a:stretch>
        </p:blipFill>
        <p:spPr>
          <a:xfrm>
            <a:off x="396075" y="1459263"/>
            <a:ext cx="3690300" cy="2767800"/>
          </a:xfrm>
          <a:prstGeom prst="roundRect">
            <a:avLst>
              <a:gd name="adj" fmla="val 16667"/>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5"/>
          <p:cNvSpPr txBox="1"/>
          <p:nvPr/>
        </p:nvSpPr>
        <p:spPr>
          <a:xfrm>
            <a:off x="0" y="6172200"/>
            <a:ext cx="3962400" cy="276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317" name="Google Shape;317;p45"/>
          <p:cNvSpPr txBox="1">
            <a:spLocks noGrp="1"/>
          </p:cNvSpPr>
          <p:nvPr>
            <p:ph type="ctrTitle"/>
          </p:nvPr>
        </p:nvSpPr>
        <p:spPr>
          <a:xfrm>
            <a:off x="413250" y="218752"/>
            <a:ext cx="7391400" cy="653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48135"/>
              </a:buClr>
              <a:buSzPts val="3600"/>
              <a:buFont typeface="Calibri"/>
              <a:buNone/>
            </a:pPr>
            <a:r>
              <a:rPr lang="en-US" sz="2400" b="1"/>
              <a:t>National Zoo Keeper Week -- NZKW</a:t>
            </a:r>
            <a:endParaRPr sz="2400"/>
          </a:p>
        </p:txBody>
      </p:sp>
      <p:sp>
        <p:nvSpPr>
          <p:cNvPr id="318" name="Google Shape;318;p45"/>
          <p:cNvSpPr/>
          <p:nvPr/>
        </p:nvSpPr>
        <p:spPr>
          <a:xfrm>
            <a:off x="4352700" y="1271000"/>
            <a:ext cx="4419900" cy="3995100"/>
          </a:xfrm>
          <a:prstGeom prst="rect">
            <a:avLst/>
          </a:prstGeom>
          <a:noFill/>
          <a:ln>
            <a:noFill/>
          </a:ln>
        </p:spPr>
        <p:txBody>
          <a:bodyPr spcFirstLastPara="1" wrap="square" lIns="91425" tIns="45700" rIns="91425" bIns="45700" anchor="t" anchorCtr="0">
            <a:noAutofit/>
          </a:bodyPr>
          <a:lstStyle/>
          <a:p>
            <a:pPr marL="365760" marR="0" lvl="0" indent="-304800" algn="l" rtl="0">
              <a:lnSpc>
                <a:spcPct val="90000"/>
              </a:lnSpc>
              <a:spcBef>
                <a:spcPts val="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Promote and raise awareness for animal care profession </a:t>
            </a:r>
            <a:endParaRPr sz="1800">
              <a:solidFill>
                <a:schemeClr val="dk2"/>
              </a:solidFill>
              <a:latin typeface="Calibri"/>
              <a:ea typeface="Calibri"/>
              <a:cs typeface="Calibri"/>
              <a:sym typeface="Calibri"/>
            </a:endParaRPr>
          </a:p>
          <a:p>
            <a:pPr marL="457200" marR="0" lvl="0" indent="0" algn="l" rtl="0">
              <a:lnSpc>
                <a:spcPct val="90000"/>
              </a:lnSpc>
              <a:spcBef>
                <a:spcPts val="0"/>
              </a:spcBef>
              <a:spcAft>
                <a:spcPts val="0"/>
              </a:spcAft>
              <a:buNone/>
            </a:pPr>
            <a:endParaRPr sz="1800">
              <a:solidFill>
                <a:schemeClr val="dk2"/>
              </a:solidFill>
              <a:latin typeface="Calibri"/>
              <a:ea typeface="Calibri"/>
              <a:cs typeface="Calibri"/>
              <a:sym typeface="Calibri"/>
            </a:endParaRPr>
          </a:p>
          <a:p>
            <a:pPr marL="365760" marR="0" lvl="0" indent="-304800" algn="l" rtl="0">
              <a:lnSpc>
                <a:spcPct val="90000"/>
              </a:lnSpc>
              <a:spcBef>
                <a:spcPts val="120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Educate the public about what animal care professionals do year round.  </a:t>
            </a:r>
            <a:endParaRPr sz="1800">
              <a:solidFill>
                <a:schemeClr val="dk2"/>
              </a:solidFill>
              <a:latin typeface="Calibri"/>
              <a:ea typeface="Calibri"/>
              <a:cs typeface="Calibri"/>
              <a:sym typeface="Calibri"/>
            </a:endParaRPr>
          </a:p>
          <a:p>
            <a:pPr marL="457200" marR="0" lvl="0" indent="0" algn="l" rtl="0">
              <a:lnSpc>
                <a:spcPct val="90000"/>
              </a:lnSpc>
              <a:spcBef>
                <a:spcPts val="1200"/>
              </a:spcBef>
              <a:spcAft>
                <a:spcPts val="0"/>
              </a:spcAft>
              <a:buNone/>
            </a:pPr>
            <a:endParaRPr sz="1800">
              <a:solidFill>
                <a:schemeClr val="dk2"/>
              </a:solidFill>
              <a:latin typeface="Calibri"/>
              <a:ea typeface="Calibri"/>
              <a:cs typeface="Calibri"/>
              <a:sym typeface="Calibri"/>
            </a:endParaRPr>
          </a:p>
          <a:p>
            <a:pPr marL="365760" marR="0" lvl="0" indent="-304800" algn="l" rtl="0">
              <a:lnSpc>
                <a:spcPct val="90000"/>
              </a:lnSpc>
              <a:spcBef>
                <a:spcPts val="1200"/>
              </a:spcBef>
              <a:spcAft>
                <a:spcPts val="0"/>
              </a:spcAft>
              <a:buClr>
                <a:schemeClr val="dk2"/>
              </a:buClr>
              <a:buSzPts val="1800"/>
              <a:buFont typeface="Calibri"/>
              <a:buChar char="•"/>
            </a:pPr>
            <a:r>
              <a:rPr lang="en-US" sz="1800">
                <a:solidFill>
                  <a:schemeClr val="dk2"/>
                </a:solidFill>
                <a:latin typeface="Calibri"/>
                <a:ea typeface="Calibri"/>
                <a:cs typeface="Calibri"/>
                <a:sym typeface="Calibri"/>
              </a:rPr>
              <a:t>Provide members with tools to recognize peers and promote the profession </a:t>
            </a:r>
            <a:endParaRPr sz="1800">
              <a:solidFill>
                <a:schemeClr val="dk2"/>
              </a:solidFill>
              <a:latin typeface="Calibri"/>
              <a:ea typeface="Calibri"/>
              <a:cs typeface="Calibri"/>
              <a:sym typeface="Calibri"/>
            </a:endParaRPr>
          </a:p>
          <a:p>
            <a:pPr marL="457200" marR="0" lvl="0" indent="0" algn="l" rtl="0">
              <a:lnSpc>
                <a:spcPct val="90000"/>
              </a:lnSpc>
              <a:spcBef>
                <a:spcPts val="1200"/>
              </a:spcBef>
              <a:spcAft>
                <a:spcPts val="0"/>
              </a:spcAft>
              <a:buNone/>
            </a:pPr>
            <a:endParaRPr sz="1800" i="0" u="none" strike="noStrike" cap="none">
              <a:solidFill>
                <a:schemeClr val="dk2"/>
              </a:solidFill>
              <a:latin typeface="Calibri"/>
              <a:ea typeface="Calibri"/>
              <a:cs typeface="Calibri"/>
              <a:sym typeface="Calibri"/>
            </a:endParaRPr>
          </a:p>
        </p:txBody>
      </p:sp>
      <p:pic>
        <p:nvPicPr>
          <p:cNvPr id="319" name="Google Shape;319;p45"/>
          <p:cNvPicPr preferRelativeResize="0"/>
          <p:nvPr/>
        </p:nvPicPr>
        <p:blipFill rotWithShape="1">
          <a:blip r:embed="rId3">
            <a:alphaModFix/>
          </a:blip>
          <a:srcRect/>
          <a:stretch/>
        </p:blipFill>
        <p:spPr>
          <a:xfrm>
            <a:off x="1242188" y="4977825"/>
            <a:ext cx="1478023" cy="1752600"/>
          </a:xfrm>
          <a:prstGeom prst="rect">
            <a:avLst/>
          </a:prstGeom>
          <a:noFill/>
          <a:ln>
            <a:noFill/>
          </a:ln>
        </p:spPr>
      </p:pic>
      <p:pic>
        <p:nvPicPr>
          <p:cNvPr id="320" name="Google Shape;320;p45"/>
          <p:cNvPicPr preferRelativeResize="0"/>
          <p:nvPr/>
        </p:nvPicPr>
        <p:blipFill>
          <a:blip r:embed="rId4">
            <a:alphaModFix/>
          </a:blip>
          <a:stretch>
            <a:fillRect/>
          </a:stretch>
        </p:blipFill>
        <p:spPr>
          <a:xfrm rot="-311777">
            <a:off x="494775" y="1073341"/>
            <a:ext cx="2514132" cy="1914369"/>
          </a:xfrm>
          <a:prstGeom prst="roundRect">
            <a:avLst>
              <a:gd name="adj" fmla="val 16667"/>
            </a:avLst>
          </a:prstGeom>
          <a:noFill/>
          <a:ln>
            <a:noFill/>
          </a:ln>
        </p:spPr>
      </p:pic>
      <p:pic>
        <p:nvPicPr>
          <p:cNvPr id="321" name="Google Shape;321;p45"/>
          <p:cNvPicPr preferRelativeResize="0"/>
          <p:nvPr/>
        </p:nvPicPr>
        <p:blipFill>
          <a:blip r:embed="rId5">
            <a:alphaModFix/>
          </a:blip>
          <a:stretch>
            <a:fillRect/>
          </a:stretch>
        </p:blipFill>
        <p:spPr>
          <a:xfrm rot="315900">
            <a:off x="1637069" y="2901872"/>
            <a:ext cx="2514107" cy="1914588"/>
          </a:xfrm>
          <a:prstGeom prst="roundRect">
            <a:avLst>
              <a:gd name="adj" fmla="val 16667"/>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6"/>
          <p:cNvPicPr preferRelativeResize="0"/>
          <p:nvPr/>
        </p:nvPicPr>
        <p:blipFill>
          <a:blip r:embed="rId3">
            <a:alphaModFix/>
          </a:blip>
          <a:stretch>
            <a:fillRect/>
          </a:stretch>
        </p:blipFill>
        <p:spPr>
          <a:xfrm>
            <a:off x="1271675" y="1009238"/>
            <a:ext cx="7715250" cy="4839526"/>
          </a:xfrm>
          <a:prstGeom prst="rect">
            <a:avLst/>
          </a:prstGeom>
          <a:noFill/>
          <a:ln>
            <a:noFill/>
          </a:ln>
        </p:spPr>
      </p:pic>
      <p:sp>
        <p:nvSpPr>
          <p:cNvPr id="328" name="Google Shape;328;p46"/>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Where In the World are We?</a:t>
            </a:r>
            <a:endParaRPr/>
          </a:p>
        </p:txBody>
      </p:sp>
      <p:sp>
        <p:nvSpPr>
          <p:cNvPr id="329" name="Google Shape;329;p46"/>
          <p:cNvSpPr txBox="1">
            <a:spLocks noGrp="1"/>
          </p:cNvSpPr>
          <p:nvPr>
            <p:ph type="body" idx="1"/>
          </p:nvPr>
        </p:nvSpPr>
        <p:spPr>
          <a:xfrm>
            <a:off x="311700" y="3668350"/>
            <a:ext cx="2483400" cy="2919600"/>
          </a:xfrm>
          <a:prstGeom prst="rect">
            <a:avLst/>
          </a:prstGeom>
        </p:spPr>
        <p:txBody>
          <a:bodyPr spcFirstLastPara="1" wrap="square" lIns="91425" tIns="91425" rIns="91425" bIns="91425" anchor="t" anchorCtr="0">
            <a:noAutofit/>
          </a:bodyPr>
          <a:lstStyle/>
          <a:p>
            <a:pPr marL="285750" lvl="0" indent="-266700" algn="l" rtl="0">
              <a:lnSpc>
                <a:spcPct val="100000"/>
              </a:lnSpc>
              <a:spcBef>
                <a:spcPts val="0"/>
              </a:spcBef>
              <a:spcAft>
                <a:spcPts val="0"/>
              </a:spcAft>
              <a:buClr>
                <a:schemeClr val="dk2"/>
              </a:buClr>
              <a:buSzPts val="1300"/>
              <a:buChar char="•"/>
            </a:pPr>
            <a:r>
              <a:rPr lang="en-US" sz="1300">
                <a:latin typeface="Calibri"/>
                <a:ea typeface="Calibri"/>
                <a:cs typeface="Calibri"/>
                <a:sym typeface="Calibri"/>
              </a:rPr>
              <a:t>Membership is 2,200 strong</a:t>
            </a:r>
            <a:endParaRPr sz="1100">
              <a:latin typeface="Calibri"/>
              <a:ea typeface="Calibri"/>
              <a:cs typeface="Calibri"/>
              <a:sym typeface="Calibri"/>
            </a:endParaRPr>
          </a:p>
          <a:p>
            <a:pPr marL="285750" lvl="0" indent="-266700" algn="l" rtl="0">
              <a:lnSpc>
                <a:spcPct val="100000"/>
              </a:lnSpc>
              <a:spcBef>
                <a:spcPts val="0"/>
              </a:spcBef>
              <a:spcAft>
                <a:spcPts val="0"/>
              </a:spcAft>
              <a:buClr>
                <a:schemeClr val="dk2"/>
              </a:buClr>
              <a:buSzPts val="1300"/>
              <a:buChar char="•"/>
            </a:pPr>
            <a:r>
              <a:rPr lang="en-US" sz="1300">
                <a:latin typeface="Calibri"/>
                <a:ea typeface="Calibri"/>
                <a:cs typeface="Calibri"/>
                <a:sym typeface="Calibri"/>
              </a:rPr>
              <a:t>Representing 195 animal facilities </a:t>
            </a:r>
            <a:endParaRPr sz="1100">
              <a:latin typeface="Calibri"/>
              <a:ea typeface="Calibri"/>
              <a:cs typeface="Calibri"/>
              <a:sym typeface="Calibri"/>
            </a:endParaRPr>
          </a:p>
          <a:p>
            <a:pPr marL="742950" lvl="1" indent="-266700" algn="l" rtl="0">
              <a:lnSpc>
                <a:spcPct val="100000"/>
              </a:lnSpc>
              <a:spcBef>
                <a:spcPts val="0"/>
              </a:spcBef>
              <a:spcAft>
                <a:spcPts val="0"/>
              </a:spcAft>
              <a:buClr>
                <a:schemeClr val="dk2"/>
              </a:buClr>
              <a:buSzPts val="1300"/>
              <a:buChar char="•"/>
            </a:pPr>
            <a:r>
              <a:rPr lang="en-US" sz="1300"/>
              <a:t>including public and private zoos</a:t>
            </a:r>
            <a:endParaRPr sz="1100"/>
          </a:p>
          <a:p>
            <a:pPr marL="742950" lvl="1" indent="-266700" algn="l" rtl="0">
              <a:lnSpc>
                <a:spcPct val="100000"/>
              </a:lnSpc>
              <a:spcBef>
                <a:spcPts val="0"/>
              </a:spcBef>
              <a:spcAft>
                <a:spcPts val="0"/>
              </a:spcAft>
              <a:buClr>
                <a:schemeClr val="dk2"/>
              </a:buClr>
              <a:buSzPts val="1300"/>
              <a:buChar char="•"/>
            </a:pPr>
            <a:r>
              <a:rPr lang="en-US" sz="1300"/>
              <a:t>aquariums </a:t>
            </a:r>
            <a:endParaRPr sz="1100"/>
          </a:p>
          <a:p>
            <a:pPr marL="742950" lvl="1" indent="-266700" algn="l" rtl="0">
              <a:lnSpc>
                <a:spcPct val="100000"/>
              </a:lnSpc>
              <a:spcBef>
                <a:spcPts val="0"/>
              </a:spcBef>
              <a:spcAft>
                <a:spcPts val="0"/>
              </a:spcAft>
              <a:buClr>
                <a:schemeClr val="dk2"/>
              </a:buClr>
              <a:buSzPts val="1300"/>
              <a:buChar char="•"/>
            </a:pPr>
            <a:r>
              <a:rPr lang="en-US" sz="1300"/>
              <a:t>accredited animal sanctuaries</a:t>
            </a:r>
            <a:endParaRPr sz="1100"/>
          </a:p>
          <a:p>
            <a:pPr marL="285750" lvl="0" indent="-266700" algn="l" rtl="0">
              <a:lnSpc>
                <a:spcPct val="100000"/>
              </a:lnSpc>
              <a:spcBef>
                <a:spcPts val="0"/>
              </a:spcBef>
              <a:spcAft>
                <a:spcPts val="0"/>
              </a:spcAft>
              <a:buClr>
                <a:schemeClr val="dk2"/>
              </a:buClr>
              <a:buSzPts val="1300"/>
              <a:buChar char="•"/>
            </a:pPr>
            <a:r>
              <a:rPr lang="en-US" sz="1300">
                <a:latin typeface="Calibri"/>
                <a:ea typeface="Calibri"/>
                <a:cs typeface="Calibri"/>
                <a:sym typeface="Calibri"/>
              </a:rPr>
              <a:t>Membership represents in 50 US states, 6 Canadian provinces, and 18 foreign countries</a:t>
            </a:r>
            <a:endParaRPr sz="1500">
              <a:latin typeface="Calibri"/>
              <a:ea typeface="Calibri"/>
              <a:cs typeface="Calibri"/>
              <a:sym typeface="Calibri"/>
            </a:endParaRPr>
          </a:p>
        </p:txBody>
      </p:sp>
      <p:pic>
        <p:nvPicPr>
          <p:cNvPr id="330" name="Google Shape;330;p46" descr="AAZK_savanna_for-pptemplate.jpg"/>
          <p:cNvPicPr preferRelativeResize="0"/>
          <p:nvPr/>
        </p:nvPicPr>
        <p:blipFill rotWithShape="1">
          <a:blip r:embed="rId4">
            <a:alphaModFix/>
          </a:blip>
          <a:srcRect b="14015"/>
          <a:stretch/>
        </p:blipFill>
        <p:spPr>
          <a:xfrm>
            <a:off x="3314700" y="5105400"/>
            <a:ext cx="5829300" cy="1752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7"/>
          <p:cNvPicPr preferRelativeResize="0"/>
          <p:nvPr/>
        </p:nvPicPr>
        <p:blipFill rotWithShape="1">
          <a:blip r:embed="rId3">
            <a:alphaModFix/>
          </a:blip>
          <a:srcRect r="7552"/>
          <a:stretch/>
        </p:blipFill>
        <p:spPr>
          <a:xfrm>
            <a:off x="311700" y="4808275"/>
            <a:ext cx="3292200" cy="1977000"/>
          </a:xfrm>
          <a:prstGeom prst="roundRect">
            <a:avLst>
              <a:gd name="adj" fmla="val 16667"/>
            </a:avLst>
          </a:prstGeom>
          <a:noFill/>
          <a:ln>
            <a:noFill/>
          </a:ln>
        </p:spPr>
      </p:pic>
      <p:sp>
        <p:nvSpPr>
          <p:cNvPr id="337" name="Google Shape;337;p47"/>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AAZK Chapters	</a:t>
            </a:r>
            <a:endParaRPr/>
          </a:p>
        </p:txBody>
      </p:sp>
      <p:sp>
        <p:nvSpPr>
          <p:cNvPr id="338" name="Google Shape;338;p47"/>
          <p:cNvSpPr txBox="1">
            <a:spLocks noGrp="1"/>
          </p:cNvSpPr>
          <p:nvPr>
            <p:ph type="body" idx="1"/>
          </p:nvPr>
        </p:nvSpPr>
        <p:spPr>
          <a:xfrm>
            <a:off x="311700" y="1034475"/>
            <a:ext cx="8252700" cy="4555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a:latin typeface="Calibri"/>
                <a:ea typeface="Calibri"/>
                <a:cs typeface="Calibri"/>
                <a:sym typeface="Calibri"/>
              </a:rPr>
              <a:t>116 chartered chapters of AAZK</a:t>
            </a:r>
            <a:endParaRPr sz="1800">
              <a:latin typeface="Calibri"/>
              <a:ea typeface="Calibri"/>
              <a:cs typeface="Calibri"/>
              <a:sym typeface="Calibri"/>
            </a:endParaRPr>
          </a:p>
          <a:p>
            <a:pPr marL="457200" lvl="0" indent="-342900" algn="l" rtl="0">
              <a:spcBef>
                <a:spcPts val="0"/>
              </a:spcBef>
              <a:spcAft>
                <a:spcPts val="0"/>
              </a:spcAft>
              <a:buSzPts val="1800"/>
              <a:buChar char="●"/>
            </a:pPr>
            <a:r>
              <a:rPr lang="en-US" sz="1800">
                <a:latin typeface="Calibri"/>
                <a:ea typeface="Calibri"/>
                <a:cs typeface="Calibri"/>
                <a:sym typeface="Calibri"/>
              </a:rPr>
              <a:t>Provide professional development opportunities for members by hosting</a:t>
            </a:r>
            <a:endParaRPr sz="1800">
              <a:latin typeface="Calibri"/>
              <a:ea typeface="Calibri"/>
              <a:cs typeface="Calibri"/>
              <a:sym typeface="Calibri"/>
            </a:endParaRPr>
          </a:p>
          <a:p>
            <a:pPr marL="914400" lvl="1" indent="-342900" algn="l" rtl="0">
              <a:spcBef>
                <a:spcPts val="0"/>
              </a:spcBef>
              <a:spcAft>
                <a:spcPts val="0"/>
              </a:spcAft>
              <a:buSzPts val="1800"/>
              <a:buChar char="○"/>
            </a:pPr>
            <a:r>
              <a:rPr lang="en-US" sz="1800"/>
              <a:t>workshops</a:t>
            </a:r>
            <a:endParaRPr sz="1800"/>
          </a:p>
          <a:p>
            <a:pPr marL="914400" lvl="1" indent="-342900" algn="l" rtl="0">
              <a:spcBef>
                <a:spcPts val="0"/>
              </a:spcBef>
              <a:spcAft>
                <a:spcPts val="0"/>
              </a:spcAft>
              <a:buSzPts val="1800"/>
              <a:buChar char="○"/>
            </a:pPr>
            <a:r>
              <a:rPr lang="en-US" sz="1800"/>
              <a:t>lectures</a:t>
            </a:r>
            <a:endParaRPr sz="1800"/>
          </a:p>
          <a:p>
            <a:pPr marL="914400" lvl="1" indent="-342900" algn="l" rtl="0">
              <a:spcBef>
                <a:spcPts val="0"/>
              </a:spcBef>
              <a:spcAft>
                <a:spcPts val="0"/>
              </a:spcAft>
              <a:buSzPts val="1800"/>
              <a:buChar char="○"/>
            </a:pPr>
            <a:r>
              <a:rPr lang="en-US" sz="1800"/>
              <a:t>training sessions</a:t>
            </a:r>
            <a:endParaRPr sz="1800"/>
          </a:p>
          <a:p>
            <a:pPr marL="914400" lvl="1" indent="-342900" algn="l" rtl="0">
              <a:spcBef>
                <a:spcPts val="0"/>
              </a:spcBef>
              <a:spcAft>
                <a:spcPts val="0"/>
              </a:spcAft>
              <a:buSzPts val="1800"/>
              <a:buChar char="○"/>
            </a:pPr>
            <a:r>
              <a:rPr lang="en-US" sz="1800"/>
              <a:t>enrichment brainstorming sessions</a:t>
            </a:r>
            <a:endParaRPr sz="1800"/>
          </a:p>
          <a:p>
            <a:pPr marL="914400" lvl="1" indent="-342900" algn="l" rtl="0">
              <a:spcBef>
                <a:spcPts val="0"/>
              </a:spcBef>
              <a:spcAft>
                <a:spcPts val="0"/>
              </a:spcAft>
              <a:buSzPts val="1800"/>
              <a:buChar char="○"/>
            </a:pPr>
            <a:r>
              <a:rPr lang="en-US" sz="1800"/>
              <a:t>travel opportunities for national and international conferences and workshops</a:t>
            </a:r>
            <a:endParaRPr sz="1800"/>
          </a:p>
          <a:p>
            <a:pPr marL="457200" lvl="0" indent="-342900" algn="l" rtl="0">
              <a:spcBef>
                <a:spcPts val="0"/>
              </a:spcBef>
              <a:spcAft>
                <a:spcPts val="0"/>
              </a:spcAft>
              <a:buSzPts val="1800"/>
              <a:buChar char="●"/>
            </a:pPr>
            <a:r>
              <a:rPr lang="en-US" sz="1800">
                <a:latin typeface="Calibri"/>
                <a:ea typeface="Calibri"/>
                <a:cs typeface="Calibri"/>
                <a:sym typeface="Calibri"/>
              </a:rPr>
              <a:t>On average, chapters raise in total of $800,000 per year for local, regional and international conservation efforts</a:t>
            </a:r>
            <a:endParaRPr sz="18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48"/>
          <p:cNvGrpSpPr/>
          <p:nvPr/>
        </p:nvGrpSpPr>
        <p:grpSpPr>
          <a:xfrm>
            <a:off x="647385" y="289345"/>
            <a:ext cx="3262458" cy="2345357"/>
            <a:chOff x="331350" y="289350"/>
            <a:chExt cx="3556200" cy="2667300"/>
          </a:xfrm>
        </p:grpSpPr>
        <p:pic>
          <p:nvPicPr>
            <p:cNvPr id="345" name="Google Shape;345;p48"/>
            <p:cNvPicPr preferRelativeResize="0"/>
            <p:nvPr/>
          </p:nvPicPr>
          <p:blipFill>
            <a:blip r:embed="rId3">
              <a:alphaModFix/>
            </a:blip>
            <a:stretch>
              <a:fillRect/>
            </a:stretch>
          </p:blipFill>
          <p:spPr>
            <a:xfrm>
              <a:off x="331350" y="289350"/>
              <a:ext cx="3556200" cy="2667300"/>
            </a:xfrm>
            <a:prstGeom prst="roundRect">
              <a:avLst>
                <a:gd name="adj" fmla="val 16667"/>
              </a:avLst>
            </a:prstGeom>
            <a:noFill/>
            <a:ln>
              <a:noFill/>
            </a:ln>
          </p:spPr>
        </p:pic>
        <p:sp>
          <p:nvSpPr>
            <p:cNvPr id="346" name="Google Shape;346;p48"/>
            <p:cNvSpPr txBox="1"/>
            <p:nvPr/>
          </p:nvSpPr>
          <p:spPr>
            <a:xfrm>
              <a:off x="655650" y="357900"/>
              <a:ext cx="2907600" cy="30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solidFill>
                    <a:srgbClr val="FFFFFF"/>
                  </a:solidFill>
                  <a:latin typeface="Georgia"/>
                  <a:ea typeface="Georgia"/>
                  <a:cs typeface="Georgia"/>
                  <a:sym typeface="Georgia"/>
                </a:rPr>
                <a:t>Painting for Polar Bears</a:t>
              </a:r>
              <a:endParaRPr sz="1500" b="1">
                <a:solidFill>
                  <a:srgbClr val="FFFFFF"/>
                </a:solidFill>
                <a:latin typeface="Georgia"/>
                <a:ea typeface="Georgia"/>
                <a:cs typeface="Georgia"/>
                <a:sym typeface="Georgia"/>
              </a:endParaRPr>
            </a:p>
          </p:txBody>
        </p:sp>
      </p:grpSp>
      <p:grpSp>
        <p:nvGrpSpPr>
          <p:cNvPr id="347" name="Google Shape;347;p48"/>
          <p:cNvGrpSpPr/>
          <p:nvPr/>
        </p:nvGrpSpPr>
        <p:grpSpPr>
          <a:xfrm>
            <a:off x="4440250" y="289350"/>
            <a:ext cx="3671100" cy="2312400"/>
            <a:chOff x="4440250" y="289350"/>
            <a:chExt cx="3671100" cy="2312400"/>
          </a:xfrm>
        </p:grpSpPr>
        <p:pic>
          <p:nvPicPr>
            <p:cNvPr id="348" name="Google Shape;348;p48"/>
            <p:cNvPicPr preferRelativeResize="0"/>
            <p:nvPr/>
          </p:nvPicPr>
          <p:blipFill>
            <a:blip r:embed="rId4">
              <a:alphaModFix/>
            </a:blip>
            <a:stretch>
              <a:fillRect/>
            </a:stretch>
          </p:blipFill>
          <p:spPr>
            <a:xfrm>
              <a:off x="4440250" y="289350"/>
              <a:ext cx="3671100" cy="2312400"/>
            </a:xfrm>
            <a:prstGeom prst="roundRect">
              <a:avLst>
                <a:gd name="adj" fmla="val 16667"/>
              </a:avLst>
            </a:prstGeom>
            <a:noFill/>
            <a:ln>
              <a:noFill/>
            </a:ln>
          </p:spPr>
        </p:pic>
        <p:sp>
          <p:nvSpPr>
            <p:cNvPr id="349" name="Google Shape;349;p48"/>
            <p:cNvSpPr txBox="1"/>
            <p:nvPr/>
          </p:nvSpPr>
          <p:spPr>
            <a:xfrm>
              <a:off x="4497700" y="2195825"/>
              <a:ext cx="3556200" cy="30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solidFill>
                    <a:srgbClr val="FFFFFF"/>
                  </a:solidFill>
                  <a:latin typeface="Georgia"/>
                  <a:ea typeface="Georgia"/>
                  <a:cs typeface="Georgia"/>
                  <a:sym typeface="Georgia"/>
                </a:rPr>
                <a:t>Fundraising for Fishing Cat Fund</a:t>
              </a:r>
              <a:endParaRPr sz="1500" b="1">
                <a:solidFill>
                  <a:srgbClr val="FFFFFF"/>
                </a:solidFill>
                <a:latin typeface="Georgia"/>
                <a:ea typeface="Georgia"/>
                <a:cs typeface="Georgia"/>
                <a:sym typeface="Georgia"/>
              </a:endParaRPr>
            </a:p>
          </p:txBody>
        </p:sp>
      </p:grpSp>
      <p:grpSp>
        <p:nvGrpSpPr>
          <p:cNvPr id="350" name="Google Shape;350;p48"/>
          <p:cNvGrpSpPr/>
          <p:nvPr/>
        </p:nvGrpSpPr>
        <p:grpSpPr>
          <a:xfrm>
            <a:off x="6356125" y="2701750"/>
            <a:ext cx="2539500" cy="2539500"/>
            <a:chOff x="6250750" y="2853225"/>
            <a:chExt cx="2539500" cy="2539500"/>
          </a:xfrm>
        </p:grpSpPr>
        <p:pic>
          <p:nvPicPr>
            <p:cNvPr id="351" name="Google Shape;351;p48"/>
            <p:cNvPicPr preferRelativeResize="0"/>
            <p:nvPr/>
          </p:nvPicPr>
          <p:blipFill>
            <a:blip r:embed="rId5">
              <a:alphaModFix/>
            </a:blip>
            <a:stretch>
              <a:fillRect/>
            </a:stretch>
          </p:blipFill>
          <p:spPr>
            <a:xfrm>
              <a:off x="6250750" y="2853225"/>
              <a:ext cx="2539500" cy="2539500"/>
            </a:xfrm>
            <a:prstGeom prst="roundRect">
              <a:avLst>
                <a:gd name="adj" fmla="val 16667"/>
              </a:avLst>
            </a:prstGeom>
            <a:noFill/>
            <a:ln>
              <a:noFill/>
            </a:ln>
          </p:spPr>
        </p:pic>
        <p:sp>
          <p:nvSpPr>
            <p:cNvPr id="352" name="Google Shape;352;p48"/>
            <p:cNvSpPr txBox="1"/>
            <p:nvPr/>
          </p:nvSpPr>
          <p:spPr>
            <a:xfrm>
              <a:off x="6310450" y="5087325"/>
              <a:ext cx="2420100" cy="30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a:solidFill>
                    <a:srgbClr val="FFFFFF"/>
                  </a:solidFill>
                  <a:latin typeface="Georgia"/>
                  <a:ea typeface="Georgia"/>
                  <a:cs typeface="Georgia"/>
                  <a:sym typeface="Georgia"/>
                </a:rPr>
                <a:t>Climbing for Clouds</a:t>
              </a:r>
              <a:endParaRPr sz="1500" b="1">
                <a:solidFill>
                  <a:srgbClr val="FFFFFF"/>
                </a:solidFill>
                <a:latin typeface="Georgia"/>
                <a:ea typeface="Georgia"/>
                <a:cs typeface="Georgia"/>
                <a:sym typeface="Georgia"/>
              </a:endParaRPr>
            </a:p>
          </p:txBody>
        </p:sp>
      </p:grpSp>
      <p:pic>
        <p:nvPicPr>
          <p:cNvPr id="353" name="Google Shape;353;p48"/>
          <p:cNvPicPr preferRelativeResize="0"/>
          <p:nvPr/>
        </p:nvPicPr>
        <p:blipFill>
          <a:blip r:embed="rId6">
            <a:alphaModFix/>
          </a:blip>
          <a:stretch>
            <a:fillRect/>
          </a:stretch>
        </p:blipFill>
        <p:spPr>
          <a:xfrm>
            <a:off x="482575" y="4319400"/>
            <a:ext cx="2345400" cy="2345400"/>
          </a:xfrm>
          <a:prstGeom prst="roundRect">
            <a:avLst>
              <a:gd name="adj" fmla="val 16667"/>
            </a:avLst>
          </a:prstGeom>
          <a:noFill/>
          <a:ln>
            <a:noFill/>
          </a:ln>
        </p:spPr>
      </p:pic>
      <p:pic>
        <p:nvPicPr>
          <p:cNvPr id="354" name="Google Shape;354;p48"/>
          <p:cNvPicPr preferRelativeResize="0"/>
          <p:nvPr/>
        </p:nvPicPr>
        <p:blipFill>
          <a:blip r:embed="rId7">
            <a:alphaModFix/>
          </a:blip>
          <a:stretch>
            <a:fillRect/>
          </a:stretch>
        </p:blipFill>
        <p:spPr>
          <a:xfrm>
            <a:off x="546475" y="2703202"/>
            <a:ext cx="2217600" cy="1547700"/>
          </a:xfrm>
          <a:prstGeom prst="roundRect">
            <a:avLst>
              <a:gd name="adj" fmla="val 16667"/>
            </a:avLst>
          </a:prstGeom>
          <a:noFill/>
          <a:ln>
            <a:noFill/>
          </a:ln>
        </p:spPr>
      </p:pic>
      <p:pic>
        <p:nvPicPr>
          <p:cNvPr id="355" name="Google Shape;355;p48"/>
          <p:cNvPicPr preferRelativeResize="0"/>
          <p:nvPr/>
        </p:nvPicPr>
        <p:blipFill>
          <a:blip r:embed="rId8">
            <a:alphaModFix/>
          </a:blip>
          <a:stretch>
            <a:fillRect/>
          </a:stretch>
        </p:blipFill>
        <p:spPr>
          <a:xfrm>
            <a:off x="3050488" y="2815300"/>
            <a:ext cx="3083100" cy="2312400"/>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title"/>
          </p:nvPr>
        </p:nvSpPr>
        <p:spPr>
          <a:xfrm>
            <a:off x="311700" y="326906"/>
            <a:ext cx="8520600" cy="12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Chapter Name 					 	</a:t>
            </a:r>
            <a:r>
              <a:rPr lang="en-US" b="0" i="1"/>
              <a:t>(insert chapter logo)</a:t>
            </a:r>
            <a:endParaRPr b="0" i="1"/>
          </a:p>
        </p:txBody>
      </p:sp>
      <p:sp>
        <p:nvSpPr>
          <p:cNvPr id="362" name="Google Shape;362;p49"/>
          <p:cNvSpPr txBox="1">
            <a:spLocks noGrp="1"/>
          </p:cNvSpPr>
          <p:nvPr>
            <p:ph type="body" idx="1"/>
          </p:nvPr>
        </p:nvSpPr>
        <p:spPr>
          <a:xfrm>
            <a:off x="311700" y="127258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i="1"/>
              <a:t>Give brief overview of your Chapter</a:t>
            </a:r>
            <a:endParaRPr sz="1400" i="1"/>
          </a:p>
          <a:p>
            <a:pPr marL="0" lvl="0" indent="0" algn="l" rtl="0">
              <a:spcBef>
                <a:spcPts val="0"/>
              </a:spcBef>
              <a:spcAft>
                <a:spcPts val="0"/>
              </a:spcAft>
              <a:buNone/>
            </a:pPr>
            <a:endParaRPr sz="1400"/>
          </a:p>
          <a:p>
            <a:pPr marL="0" lvl="0" indent="0" algn="l" rtl="0">
              <a:spcBef>
                <a:spcPts val="0"/>
              </a:spcBef>
              <a:spcAft>
                <a:spcPts val="0"/>
              </a:spcAft>
              <a:buNone/>
            </a:pPr>
            <a:r>
              <a:rPr lang="en-US" sz="1400"/>
              <a:t>Examples of items to include: </a:t>
            </a:r>
            <a:endParaRPr sz="1400"/>
          </a:p>
          <a:p>
            <a:pPr marL="457200" lvl="0" indent="-317500" algn="l" rtl="0">
              <a:spcBef>
                <a:spcPts val="0"/>
              </a:spcBef>
              <a:spcAft>
                <a:spcPts val="0"/>
              </a:spcAft>
              <a:buSzPts val="1400"/>
              <a:buChar char="●"/>
            </a:pPr>
            <a:r>
              <a:rPr lang="en-US" sz="1400"/>
              <a:t>Chapter Mission</a:t>
            </a:r>
            <a:endParaRPr sz="1400"/>
          </a:p>
          <a:p>
            <a:pPr marL="457200" lvl="0" indent="-317500" algn="l" rtl="0">
              <a:spcBef>
                <a:spcPts val="0"/>
              </a:spcBef>
              <a:spcAft>
                <a:spcPts val="0"/>
              </a:spcAft>
              <a:buSzPts val="1400"/>
              <a:buChar char="●"/>
            </a:pPr>
            <a:r>
              <a:rPr lang="en-US" sz="1400"/>
              <a:t>Year Started </a:t>
            </a:r>
            <a:endParaRPr sz="1400"/>
          </a:p>
          <a:p>
            <a:pPr marL="457200" lvl="0" indent="-317500" algn="l" rtl="0">
              <a:spcBef>
                <a:spcPts val="0"/>
              </a:spcBef>
              <a:spcAft>
                <a:spcPts val="0"/>
              </a:spcAft>
              <a:buSzPts val="1400"/>
              <a:buChar char="●"/>
            </a:pPr>
            <a:r>
              <a:rPr lang="en-US" sz="1400"/>
              <a:t>Facilities associated with Chapter</a:t>
            </a:r>
            <a:endParaRPr sz="1400"/>
          </a:p>
          <a:p>
            <a:pPr marL="457200" lvl="0" indent="-317500" algn="l" rtl="0">
              <a:spcBef>
                <a:spcPts val="0"/>
              </a:spcBef>
              <a:spcAft>
                <a:spcPts val="0"/>
              </a:spcAft>
              <a:buSzPts val="1400"/>
              <a:buChar char="●"/>
            </a:pPr>
            <a:r>
              <a:rPr lang="en-US" sz="1400"/>
              <a:t>Current number of members</a:t>
            </a:r>
            <a:endParaRPr sz="1400"/>
          </a:p>
          <a:p>
            <a:pPr marL="914400" lvl="0" indent="0" algn="l" rtl="0">
              <a:spcBef>
                <a:spcPts val="0"/>
              </a:spcBef>
              <a:spcAft>
                <a:spcPts val="0"/>
              </a:spcAft>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p:nvPr/>
        </p:nvSpPr>
        <p:spPr>
          <a:xfrm>
            <a:off x="0" y="6172200"/>
            <a:ext cx="39624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196" name="Google Shape;196;p32"/>
          <p:cNvSpPr txBox="1">
            <a:spLocks noGrp="1"/>
          </p:cNvSpPr>
          <p:nvPr>
            <p:ph type="title"/>
          </p:nvPr>
        </p:nvSpPr>
        <p:spPr>
          <a:xfrm>
            <a:off x="311700" y="326792"/>
            <a:ext cx="85206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0000"/>
              </a:buClr>
              <a:buSzPts val="4050"/>
              <a:buFont typeface="Calibri"/>
              <a:buNone/>
            </a:pPr>
            <a:r>
              <a:rPr lang="en-US">
                <a:solidFill>
                  <a:srgbClr val="000000"/>
                </a:solidFill>
                <a:latin typeface="Calibri"/>
                <a:ea typeface="Calibri"/>
                <a:cs typeface="Calibri"/>
                <a:sym typeface="Calibri"/>
              </a:rPr>
              <a:t>Mission</a:t>
            </a:r>
            <a:endParaRPr>
              <a:solidFill>
                <a:srgbClr val="000000"/>
              </a:solidFill>
              <a:latin typeface="Calibri"/>
              <a:ea typeface="Calibri"/>
              <a:cs typeface="Calibri"/>
              <a:sym typeface="Calibri"/>
            </a:endParaRPr>
          </a:p>
        </p:txBody>
      </p:sp>
      <p:sp>
        <p:nvSpPr>
          <p:cNvPr id="197" name="Google Shape;197;p32"/>
          <p:cNvSpPr txBox="1">
            <a:spLocks noGrp="1"/>
          </p:cNvSpPr>
          <p:nvPr>
            <p:ph type="body" idx="1"/>
          </p:nvPr>
        </p:nvSpPr>
        <p:spPr>
          <a:xfrm>
            <a:off x="311700" y="1258958"/>
            <a:ext cx="8520600" cy="455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2800"/>
              <a:buFont typeface="Arial"/>
              <a:buNone/>
            </a:pPr>
            <a:r>
              <a:rPr lang="en-US" sz="2400" i="1">
                <a:solidFill>
                  <a:srgbClr val="860637"/>
                </a:solidFill>
                <a:latin typeface="Calibri"/>
                <a:ea typeface="Calibri"/>
                <a:cs typeface="Calibri"/>
                <a:sym typeface="Calibri"/>
              </a:rPr>
              <a:t>The American Association of Zoo Keepers exists to advance excellence in the animal keeping profession, foster effective communication beneficial to animal care, support deserving conservation projects, and promote the preservation of our natural resources and animal life.</a:t>
            </a:r>
            <a:endParaRPr sz="2400" i="1">
              <a:solidFill>
                <a:srgbClr val="860637"/>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title"/>
          </p:nvPr>
        </p:nvSpPr>
        <p:spPr>
          <a:xfrm>
            <a:off x="229075" y="326908"/>
            <a:ext cx="8520600" cy="14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Chapter Name 						</a:t>
            </a:r>
            <a:r>
              <a:rPr lang="en-US" sz="2500" b="0" i="1"/>
              <a:t>(insert chapter logo)</a:t>
            </a:r>
            <a:endParaRPr sz="2500" b="0" i="1"/>
          </a:p>
        </p:txBody>
      </p:sp>
      <p:sp>
        <p:nvSpPr>
          <p:cNvPr id="369" name="Google Shape;369;p50"/>
          <p:cNvSpPr txBox="1">
            <a:spLocks noGrp="1"/>
          </p:cNvSpPr>
          <p:nvPr>
            <p:ph type="body" idx="1"/>
          </p:nvPr>
        </p:nvSpPr>
        <p:spPr>
          <a:xfrm>
            <a:off x="311700" y="1222608"/>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1"/>
              <a:t>Chapter Officers</a:t>
            </a:r>
            <a:r>
              <a:rPr lang="en-US" sz="1400"/>
              <a:t> </a:t>
            </a:r>
            <a:r>
              <a:rPr lang="en-US" sz="1400" i="1"/>
              <a:t>(introduce each chapter officer, add contact info, area of responsibilities, and pictures if possible)</a:t>
            </a:r>
            <a:endParaRPr sz="1400" i="1"/>
          </a:p>
          <a:p>
            <a:pPr marL="0" lvl="0" indent="0" algn="l" rtl="0">
              <a:spcBef>
                <a:spcPts val="0"/>
              </a:spcBef>
              <a:spcAft>
                <a:spcPts val="0"/>
              </a:spcAft>
              <a:buNone/>
            </a:pPr>
            <a:endParaRPr sz="1400"/>
          </a:p>
          <a:p>
            <a:pPr marL="0" lvl="0" indent="0" algn="l" rtl="0">
              <a:spcBef>
                <a:spcPts val="0"/>
              </a:spcBef>
              <a:spcAft>
                <a:spcPts val="0"/>
              </a:spcAft>
              <a:buNone/>
            </a:pPr>
            <a:r>
              <a:rPr lang="en-US" sz="1400"/>
              <a:t>President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Vice-President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Secretary</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Treasurer </a:t>
            </a:r>
            <a:endParaRPr sz="1400"/>
          </a:p>
          <a:p>
            <a:pPr marL="0" lvl="0" indent="0" algn="l" rtl="0">
              <a:spcBef>
                <a:spcPts val="0"/>
              </a:spcBef>
              <a:spcAft>
                <a:spcPts val="0"/>
              </a:spcAft>
              <a:buNone/>
            </a:pP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1"/>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Chapter Name                             </a:t>
            </a:r>
            <a:r>
              <a:rPr lang="en-US" b="0" i="1"/>
              <a:t>(insert logo as well)</a:t>
            </a:r>
            <a:endParaRPr b="0" i="1"/>
          </a:p>
        </p:txBody>
      </p:sp>
      <p:sp>
        <p:nvSpPr>
          <p:cNvPr id="376" name="Google Shape;376;p51"/>
          <p:cNvSpPr txBox="1">
            <a:spLocks noGrp="1"/>
          </p:cNvSpPr>
          <p:nvPr>
            <p:ph type="body" idx="1"/>
          </p:nvPr>
        </p:nvSpPr>
        <p:spPr>
          <a:xfrm>
            <a:off x="311700" y="1371349"/>
            <a:ext cx="8520600" cy="49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i="1"/>
              <a:t>Give brief overview of opportunities provided in your chapter</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Examples to include are: </a:t>
            </a:r>
            <a:endParaRPr sz="1400"/>
          </a:p>
          <a:p>
            <a:pPr marL="457200" lvl="0" indent="-317500" algn="l" rtl="0">
              <a:spcBef>
                <a:spcPts val="0"/>
              </a:spcBef>
              <a:spcAft>
                <a:spcPts val="0"/>
              </a:spcAft>
              <a:buSzPts val="1400"/>
              <a:buChar char="●"/>
            </a:pPr>
            <a:r>
              <a:rPr lang="en-US" sz="1400"/>
              <a:t>Professional development opportunities or funds</a:t>
            </a:r>
            <a:endParaRPr sz="1400"/>
          </a:p>
          <a:p>
            <a:pPr marL="457200" lvl="0" indent="-317500" algn="l" rtl="0">
              <a:spcBef>
                <a:spcPts val="0"/>
              </a:spcBef>
              <a:spcAft>
                <a:spcPts val="0"/>
              </a:spcAft>
              <a:buSzPts val="1400"/>
              <a:buChar char="●"/>
            </a:pPr>
            <a:r>
              <a:rPr lang="en-US" sz="1400"/>
              <a:t>Networking &amp; leadership opportunities</a:t>
            </a:r>
            <a:endParaRPr sz="1400"/>
          </a:p>
          <a:p>
            <a:pPr marL="457200" lvl="0" indent="-317500" algn="l" rtl="0">
              <a:spcBef>
                <a:spcPts val="0"/>
              </a:spcBef>
              <a:spcAft>
                <a:spcPts val="0"/>
              </a:spcAft>
              <a:buSzPts val="1400"/>
              <a:buChar char="●"/>
            </a:pPr>
            <a:r>
              <a:rPr lang="en-US" sz="1400"/>
              <a:t>Chapter conservation fundraisers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i="1"/>
              <a:t>Include information on how to become a Chapter member! </a:t>
            </a:r>
            <a:endParaRPr sz="1400" i="1"/>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2"/>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Is AAZK just for animal keepers?</a:t>
            </a:r>
            <a:endParaRPr/>
          </a:p>
        </p:txBody>
      </p:sp>
      <p:sp>
        <p:nvSpPr>
          <p:cNvPr id="383" name="Google Shape;383;p52"/>
          <p:cNvSpPr txBox="1">
            <a:spLocks noGrp="1"/>
          </p:cNvSpPr>
          <p:nvPr>
            <p:ph type="body" idx="1"/>
          </p:nvPr>
        </p:nvSpPr>
        <p:spPr>
          <a:xfrm>
            <a:off x="4572000" y="1333050"/>
            <a:ext cx="4260300" cy="41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Although AAZK membership is fundamentally comprised of animal keepers, AAZK membership is open to interested individuals, facilities and conservation groups.</a:t>
            </a: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r>
              <a:rPr lang="en-US" sz="1800"/>
              <a:t>A</a:t>
            </a:r>
            <a:r>
              <a:rPr lang="en-US" sz="1800">
                <a:latin typeface="Calibri"/>
                <a:ea typeface="Calibri"/>
                <a:cs typeface="Calibri"/>
                <a:sym typeface="Calibri"/>
              </a:rPr>
              <a:t>nimal keepers could not accomplish everything that they do without the help of many.  From volunteers, curators, facilities, conservation partners, interns, seasonal, education, veterinary staff, etc., </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pic>
        <p:nvPicPr>
          <p:cNvPr id="384" name="Google Shape;384;p52"/>
          <p:cNvPicPr preferRelativeResize="0"/>
          <p:nvPr/>
        </p:nvPicPr>
        <p:blipFill>
          <a:blip r:embed="rId3">
            <a:alphaModFix/>
          </a:blip>
          <a:stretch>
            <a:fillRect/>
          </a:stretch>
        </p:blipFill>
        <p:spPr>
          <a:xfrm>
            <a:off x="311700" y="1090399"/>
            <a:ext cx="4260300" cy="4529239"/>
          </a:xfrm>
          <a:prstGeom prst="rect">
            <a:avLst/>
          </a:prstGeom>
          <a:noFill/>
          <a:ln>
            <a:noFill/>
          </a:ln>
        </p:spPr>
      </p:pic>
      <p:sp>
        <p:nvSpPr>
          <p:cNvPr id="385" name="Google Shape;385;p52"/>
          <p:cNvSpPr/>
          <p:nvPr/>
        </p:nvSpPr>
        <p:spPr>
          <a:xfrm>
            <a:off x="6900375" y="391725"/>
            <a:ext cx="1268601" cy="763500"/>
          </a:xfrm>
          <a:prstGeom prst="rect">
            <a:avLst/>
          </a:prstGeom>
        </p:spPr>
        <p:txBody>
          <a:bodyPr>
            <a:prstTxWarp prst="textPlain">
              <a:avLst/>
            </a:prstTxWarp>
          </a:bodyPr>
          <a:lstStyle/>
          <a:p>
            <a:pPr lvl="0" algn="ctr"/>
            <a:r>
              <a:rPr b="0" i="0">
                <a:ln w="9525" cap="flat" cmpd="sng">
                  <a:solidFill>
                    <a:schemeClr val="accent4"/>
                  </a:solidFill>
                  <a:prstDash val="solid"/>
                  <a:round/>
                  <a:headEnd type="none" w="sm" len="sm"/>
                  <a:tailEnd type="none" w="sm" len="sm"/>
                </a:ln>
                <a:solidFill>
                  <a:srgbClr val="860637"/>
                </a:solidFill>
                <a:latin typeface="Arial"/>
              </a:rPr>
              <a:t>NO</a:t>
            </a:r>
          </a:p>
        </p:txBody>
      </p:sp>
      <p:sp>
        <p:nvSpPr>
          <p:cNvPr id="386" name="Google Shape;386;p52"/>
          <p:cNvSpPr txBox="1"/>
          <p:nvPr/>
        </p:nvSpPr>
        <p:spPr>
          <a:xfrm>
            <a:off x="311700" y="6069875"/>
            <a:ext cx="3422400" cy="48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600" b="1">
                <a:solidFill>
                  <a:srgbClr val="860637"/>
                </a:solidFill>
                <a:latin typeface="Calibri"/>
                <a:ea typeface="Calibri"/>
                <a:cs typeface="Calibri"/>
                <a:sym typeface="Calibri"/>
              </a:rPr>
              <a:t>AAZK welcomes ALL!</a:t>
            </a:r>
            <a:endParaRPr sz="2600" b="1">
              <a:solidFill>
                <a:srgbClr val="860637"/>
              </a:solidFill>
              <a:latin typeface="Calibri"/>
              <a:ea typeface="Calibri"/>
              <a:cs typeface="Calibri"/>
              <a:sym typeface="Calibri"/>
            </a:endParaRPr>
          </a:p>
          <a:p>
            <a:pPr marL="0" lvl="0" indent="0" algn="ctr" rtl="0">
              <a:spcBef>
                <a:spcPts val="0"/>
              </a:spcBef>
              <a:spcAft>
                <a:spcPts val="0"/>
              </a:spcAft>
              <a:buNone/>
            </a:pPr>
            <a:endParaRPr sz="2000">
              <a:solidFill>
                <a:srgbClr val="860637"/>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85"/>
                                        </p:tgtEl>
                                        <p:attrNameLst>
                                          <p:attrName>style.visibility</p:attrName>
                                        </p:attrNameLst>
                                      </p:cBhvr>
                                      <p:to>
                                        <p:strVal val="visible"/>
                                      </p:to>
                                    </p:set>
                                    <p:anim calcmode="lin" valueType="num">
                                      <p:cBhvr additive="base">
                                        <p:cTn id="7" dur="1500"/>
                                        <p:tgtEl>
                                          <p:spTgt spid="3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3"/>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Individual Membership</a:t>
            </a:r>
            <a:endParaRPr/>
          </a:p>
        </p:txBody>
      </p:sp>
      <p:sp>
        <p:nvSpPr>
          <p:cNvPr id="393" name="Google Shape;393;p53"/>
          <p:cNvSpPr txBox="1">
            <a:spLocks noGrp="1"/>
          </p:cNvSpPr>
          <p:nvPr>
            <p:ph type="body" idx="1"/>
          </p:nvPr>
        </p:nvSpPr>
        <p:spPr>
          <a:xfrm>
            <a:off x="311700" y="1090399"/>
            <a:ext cx="8520600" cy="512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1700" b="1" u="sng">
                <a:latin typeface="Calibri"/>
                <a:ea typeface="Calibri"/>
                <a:cs typeface="Calibri"/>
                <a:sym typeface="Calibri"/>
              </a:rPr>
              <a:t>Professional</a:t>
            </a:r>
            <a:endParaRPr sz="1700" b="1">
              <a:latin typeface="Calibri"/>
              <a:ea typeface="Calibri"/>
              <a:cs typeface="Calibri"/>
              <a:sym typeface="Calibri"/>
            </a:endParaRPr>
          </a:p>
          <a:p>
            <a:pPr marL="0" lvl="0" indent="0" algn="l" rtl="0">
              <a:lnSpc>
                <a:spcPct val="100000"/>
              </a:lnSpc>
              <a:spcBef>
                <a:spcPts val="0"/>
              </a:spcBef>
              <a:spcAft>
                <a:spcPts val="0"/>
              </a:spcAft>
              <a:buNone/>
            </a:pPr>
            <a:r>
              <a:rPr lang="en-US" sz="1700">
                <a:latin typeface="Calibri"/>
                <a:ea typeface="Calibri"/>
                <a:cs typeface="Calibri"/>
                <a:sym typeface="Calibri"/>
              </a:rPr>
              <a:t>Permanent full and part-time animal keepers, aquarists, veterinary technicians, or animal trainers directly involved with the care and feeding of captive wildlife in any recognized zoological park, aquarium, preserve or animal care facility</a:t>
            </a:r>
            <a:endParaRPr sz="1700">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Font typeface="Arial"/>
              <a:buNone/>
            </a:pPr>
            <a:endParaRPr sz="1700">
              <a:latin typeface="Calibri"/>
              <a:ea typeface="Calibri"/>
              <a:cs typeface="Calibri"/>
              <a:sym typeface="Calibri"/>
            </a:endParaRPr>
          </a:p>
          <a:p>
            <a:pPr marL="0" lvl="0" indent="0" algn="l" rtl="0">
              <a:lnSpc>
                <a:spcPct val="100000"/>
              </a:lnSpc>
              <a:spcBef>
                <a:spcPts val="0"/>
              </a:spcBef>
              <a:spcAft>
                <a:spcPts val="0"/>
              </a:spcAft>
              <a:buClr>
                <a:schemeClr val="dk1"/>
              </a:buClr>
              <a:buSzPts val="2800"/>
              <a:buFont typeface="Arial"/>
              <a:buNone/>
            </a:pPr>
            <a:r>
              <a:rPr lang="en-US" sz="1700" b="1" u="sng">
                <a:solidFill>
                  <a:srgbClr val="860637"/>
                </a:solidFill>
                <a:latin typeface="Calibri"/>
                <a:ea typeface="Calibri"/>
                <a:cs typeface="Calibri"/>
                <a:sym typeface="Calibri"/>
              </a:rPr>
              <a:t>Affiliate</a:t>
            </a:r>
            <a:endParaRPr sz="1700" b="1">
              <a:solidFill>
                <a:srgbClr val="860637"/>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Font typeface="Arial"/>
              <a:buNone/>
            </a:pPr>
            <a:r>
              <a:rPr lang="en-US" sz="1700">
                <a:solidFill>
                  <a:srgbClr val="860637"/>
                </a:solidFill>
                <a:latin typeface="Calibri"/>
                <a:ea typeface="Calibri"/>
                <a:cs typeface="Calibri"/>
                <a:sym typeface="Calibri"/>
              </a:rPr>
              <a:t>Personnel affiliated with an animal care facility with duties outside the realm of direct animal contact such as management personnel, volunteers, </a:t>
            </a:r>
            <a:r>
              <a:rPr lang="en-US" sz="1700" u="sng">
                <a:solidFill>
                  <a:srgbClr val="860637"/>
                </a:solidFill>
                <a:latin typeface="Calibri"/>
                <a:ea typeface="Calibri"/>
                <a:cs typeface="Calibri"/>
                <a:sym typeface="Calibri"/>
              </a:rPr>
              <a:t>seasonal</a:t>
            </a:r>
            <a:r>
              <a:rPr lang="en-US" sz="1700">
                <a:solidFill>
                  <a:srgbClr val="860637"/>
                </a:solidFill>
                <a:latin typeface="Calibri"/>
                <a:ea typeface="Calibri"/>
                <a:cs typeface="Calibri"/>
                <a:sym typeface="Calibri"/>
              </a:rPr>
              <a:t> staff, docents and non-keeper positions</a:t>
            </a:r>
            <a:endParaRPr sz="1700">
              <a:solidFill>
                <a:srgbClr val="860637"/>
              </a:solidFill>
              <a:latin typeface="Calibri"/>
              <a:ea typeface="Calibri"/>
              <a:cs typeface="Calibri"/>
              <a:sym typeface="Calibri"/>
            </a:endParaRPr>
          </a:p>
          <a:p>
            <a:pPr marL="0" lvl="0" indent="0" algn="l" rtl="0">
              <a:lnSpc>
                <a:spcPct val="100000"/>
              </a:lnSpc>
              <a:spcBef>
                <a:spcPts val="0"/>
              </a:spcBef>
              <a:spcAft>
                <a:spcPts val="0"/>
              </a:spcAft>
              <a:buNone/>
            </a:pPr>
            <a:endParaRPr sz="1700" u="sng">
              <a:solidFill>
                <a:srgbClr val="860637"/>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2800"/>
              <a:buFont typeface="Arial"/>
              <a:buNone/>
            </a:pPr>
            <a:r>
              <a:rPr lang="en-US" sz="1700" b="1" u="sng">
                <a:solidFill>
                  <a:srgbClr val="860637"/>
                </a:solidFill>
                <a:latin typeface="Calibri"/>
                <a:ea typeface="Calibri"/>
                <a:cs typeface="Calibri"/>
                <a:sym typeface="Calibri"/>
              </a:rPr>
              <a:t>Student</a:t>
            </a:r>
            <a:endParaRPr sz="1700" b="1">
              <a:solidFill>
                <a:srgbClr val="860637"/>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Font typeface="Arial"/>
              <a:buNone/>
            </a:pPr>
            <a:r>
              <a:rPr lang="en-US" sz="1700">
                <a:solidFill>
                  <a:srgbClr val="860637"/>
                </a:solidFill>
                <a:latin typeface="Calibri"/>
                <a:ea typeface="Calibri"/>
                <a:cs typeface="Calibri"/>
                <a:sym typeface="Calibri"/>
              </a:rPr>
              <a:t>Person interested in the animal care profession who is currently registered as a student in university, high school or middle school level</a:t>
            </a:r>
            <a:endParaRPr sz="1700">
              <a:solidFill>
                <a:srgbClr val="860637"/>
              </a:solidFill>
              <a:latin typeface="Calibri"/>
              <a:ea typeface="Calibri"/>
              <a:cs typeface="Calibri"/>
              <a:sym typeface="Calibri"/>
            </a:endParaRPr>
          </a:p>
          <a:p>
            <a:pPr marL="0" lvl="0" indent="0" algn="l" rtl="0">
              <a:lnSpc>
                <a:spcPct val="100000"/>
              </a:lnSpc>
              <a:spcBef>
                <a:spcPts val="0"/>
              </a:spcBef>
              <a:spcAft>
                <a:spcPts val="0"/>
              </a:spcAft>
              <a:buNone/>
            </a:pPr>
            <a:endParaRPr sz="1700" u="sng">
              <a:latin typeface="Calibri"/>
              <a:ea typeface="Calibri"/>
              <a:cs typeface="Calibri"/>
              <a:sym typeface="Calibri"/>
            </a:endParaRPr>
          </a:p>
          <a:p>
            <a:pPr marL="0" lvl="0" indent="0" algn="l" rtl="0">
              <a:lnSpc>
                <a:spcPct val="100000"/>
              </a:lnSpc>
              <a:spcBef>
                <a:spcPts val="0"/>
              </a:spcBef>
              <a:spcAft>
                <a:spcPts val="0"/>
              </a:spcAft>
              <a:buClr>
                <a:schemeClr val="dk1"/>
              </a:buClr>
              <a:buSzPts val="2800"/>
              <a:buFont typeface="Arial"/>
              <a:buNone/>
            </a:pPr>
            <a:r>
              <a:rPr lang="en-US" sz="1700" b="1" u="sng">
                <a:latin typeface="Calibri"/>
                <a:ea typeface="Calibri"/>
                <a:cs typeface="Calibri"/>
                <a:sym typeface="Calibri"/>
              </a:rPr>
              <a:t>International</a:t>
            </a:r>
            <a:endParaRPr sz="1700" b="1">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Font typeface="Arial"/>
              <a:buNone/>
            </a:pPr>
            <a:r>
              <a:rPr lang="en-US" sz="1700">
                <a:latin typeface="Calibri"/>
                <a:ea typeface="Calibri"/>
                <a:cs typeface="Calibri"/>
                <a:sym typeface="Calibri"/>
              </a:rPr>
              <a:t>Personnel outside the US and Canada regardless of category</a:t>
            </a:r>
            <a:endParaRPr sz="1700">
              <a:latin typeface="Calibri"/>
              <a:ea typeface="Calibri"/>
              <a:cs typeface="Calibri"/>
              <a:sym typeface="Calibri"/>
            </a:endParaRPr>
          </a:p>
          <a:p>
            <a:pPr marL="0" lvl="0" indent="0" algn="l" rtl="0">
              <a:spcBef>
                <a:spcPts val="0"/>
              </a:spcBef>
              <a:spcAft>
                <a:spcPts val="0"/>
              </a:spcAft>
              <a:buNone/>
            </a:pPr>
            <a:endParaRPr sz="1700" u="sng">
              <a:latin typeface="Calibri"/>
              <a:ea typeface="Calibri"/>
              <a:cs typeface="Calibri"/>
              <a:sym typeface="Calibri"/>
            </a:endParaRPr>
          </a:p>
          <a:p>
            <a:pPr marL="0" lvl="0" indent="0" algn="l" rtl="0">
              <a:spcBef>
                <a:spcPts val="0"/>
              </a:spcBef>
              <a:spcAft>
                <a:spcPts val="0"/>
              </a:spcAft>
              <a:buNone/>
            </a:pPr>
            <a:r>
              <a:rPr lang="en-US" sz="1700" u="sng">
                <a:solidFill>
                  <a:schemeClr val="hlink"/>
                </a:solidFill>
                <a:latin typeface="Calibri"/>
                <a:ea typeface="Calibri"/>
                <a:cs typeface="Calibri"/>
                <a:sym typeface="Calibri"/>
                <a:hlinkClick r:id="rId3"/>
              </a:rPr>
              <a:t>AAZK Membership</a:t>
            </a:r>
            <a:endParaRPr sz="1700" u="sng">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aphicFrame>
        <p:nvGraphicFramePr>
          <p:cNvPr id="399" name="Google Shape;399;p54"/>
          <p:cNvGraphicFramePr/>
          <p:nvPr/>
        </p:nvGraphicFramePr>
        <p:xfrm>
          <a:off x="666025" y="417642"/>
          <a:ext cx="3000000" cy="3000000"/>
        </p:xfrm>
        <a:graphic>
          <a:graphicData uri="http://schemas.openxmlformats.org/drawingml/2006/table">
            <a:tbl>
              <a:tblPr>
                <a:noFill/>
                <a:tableStyleId>{B9135BA6-DCD7-4C4C-BBAC-533E38E626E0}</a:tableStyleId>
              </a:tblPr>
              <a:tblGrid>
                <a:gridCol w="4836750"/>
                <a:gridCol w="1018250"/>
                <a:gridCol w="938700"/>
                <a:gridCol w="1018250"/>
              </a:tblGrid>
              <a:tr h="454500">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Individual Membership Benefits</a:t>
                      </a:r>
                      <a:endParaRPr sz="14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Professional</a:t>
                      </a:r>
                      <a:endParaRPr sz="14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Affiliate</a:t>
                      </a:r>
                      <a:endParaRPr sz="14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CE5CD"/>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b="1" u="none" strike="noStrike" cap="none">
                          <a:latin typeface="Calibri"/>
                          <a:ea typeface="Calibri"/>
                          <a:cs typeface="Calibri"/>
                          <a:sym typeface="Calibri"/>
                        </a:rPr>
                        <a:t>Student</a:t>
                      </a:r>
                      <a:endParaRPr sz="14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CE5CD"/>
                    </a:solidFill>
                  </a:tcPr>
                </a:tc>
              </a:tr>
              <a:tr h="3309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Animal Keepers Forum (AKF) subscription</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Vote in AAZK Board of Directors Elections</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309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Vote for AAZK Conference Host</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AAZK Committee Opportunities</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AAZK Grant Opportunities </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US" sz="1600" b="1" u="none" strike="noStrike" cap="none">
                          <a:solidFill>
                            <a:schemeClr val="dk1"/>
                          </a:solidFill>
                          <a:latin typeface="Calibri"/>
                          <a:ea typeface="Calibri"/>
                          <a:cs typeface="Calibri"/>
                          <a:sym typeface="Calibri"/>
                        </a:rPr>
                        <a:t>x</a:t>
                      </a: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Hold Office at the Board of Directors level</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Hold Office at the Chapter level</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309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Membership Rates for Conference</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309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Membership Rates for Publications &amp; Products</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Gratis Membership to </a:t>
                      </a:r>
                      <a:r>
                        <a:rPr lang="en-US" sz="1600">
                          <a:latin typeface="Calibri"/>
                          <a:ea typeface="Calibri"/>
                          <a:cs typeface="Calibri"/>
                          <a:sym typeface="Calibri"/>
                        </a:rPr>
                        <a:t>AAZK CORE</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Discounted Membership Rate to </a:t>
                      </a:r>
                      <a:r>
                        <a:rPr lang="en-US" sz="1600">
                          <a:latin typeface="Calibri"/>
                          <a:ea typeface="Calibri"/>
                          <a:cs typeface="Calibri"/>
                          <a:sym typeface="Calibri"/>
                        </a:rPr>
                        <a:t>AAZK CORE</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Form Student Chapter</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r h="361075">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Hold Office at Student Chapter Level</a:t>
                      </a:r>
                      <a:endParaRPr sz="1600" u="none" strike="noStrike" cap="none">
                        <a:latin typeface="Calibri"/>
                        <a:ea typeface="Calibri"/>
                        <a:cs typeface="Calibri"/>
                        <a:sym typeface="Calibri"/>
                      </a:endParaRPr>
                    </a:p>
                  </a:txBody>
                  <a:tcPr marL="28575" marR="28575" marT="19050" marB="19050" anchor="b">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x</a:t>
                      </a:r>
                      <a:endParaRPr sz="1600" b="1" u="none" strike="noStrike" cap="none">
                        <a:latin typeface="Calibri"/>
                        <a:ea typeface="Calibri"/>
                        <a:cs typeface="Calibri"/>
                        <a:sym typeface="Calibri"/>
                      </a:endParaRPr>
                    </a:p>
                  </a:txBody>
                  <a:tcPr marL="28575" marR="28575" marT="19050" marB="19050" anchor="ctr">
                    <a:lnL w="10150" cap="flat" cmpd="sng">
                      <a:solidFill>
                        <a:srgbClr val="000000"/>
                      </a:solidFill>
                      <a:prstDash val="solid"/>
                      <a:round/>
                      <a:headEnd type="none" w="sm" len="sm"/>
                      <a:tailEnd type="none" w="sm" len="sm"/>
                    </a:lnL>
                    <a:lnR w="10150" cap="flat" cmpd="sng">
                      <a:solidFill>
                        <a:srgbClr val="000000"/>
                      </a:solidFill>
                      <a:prstDash val="solid"/>
                      <a:round/>
                      <a:headEnd type="none" w="sm" len="sm"/>
                      <a:tailEnd type="none" w="sm" len="sm"/>
                    </a:lnR>
                    <a:lnT w="10150" cap="flat" cmpd="sng">
                      <a:solidFill>
                        <a:srgbClr val="000000"/>
                      </a:solidFill>
                      <a:prstDash val="solid"/>
                      <a:round/>
                      <a:headEnd type="none" w="sm" len="sm"/>
                      <a:tailEnd type="none" w="sm" len="sm"/>
                    </a:lnT>
                    <a:lnB w="10150" cap="flat" cmpd="sng">
                      <a:solidFill>
                        <a:srgbClr val="000000"/>
                      </a:solidFill>
                      <a:prstDash val="solid"/>
                      <a:round/>
                      <a:headEnd type="none" w="sm" len="sm"/>
                      <a:tailEnd type="none" w="sm" len="sm"/>
                    </a:lnB>
                    <a:solidFill>
                      <a:srgbClr val="FFFFFF"/>
                    </a:solidFill>
                  </a:tcPr>
                </a:tc>
              </a:tr>
            </a:tbl>
          </a:graphicData>
        </a:graphic>
      </p:graphicFrame>
      <p:sp>
        <p:nvSpPr>
          <p:cNvPr id="400" name="Google Shape;400;p54"/>
          <p:cNvSpPr txBox="1"/>
          <p:nvPr/>
        </p:nvSpPr>
        <p:spPr>
          <a:xfrm>
            <a:off x="666025" y="5583775"/>
            <a:ext cx="3645000" cy="46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latin typeface="Calibri"/>
                <a:ea typeface="Calibri"/>
                <a:cs typeface="Calibri"/>
                <a:sym typeface="Calibri"/>
                <a:hlinkClick r:id="rId3"/>
              </a:rPr>
              <a:t>Why Should I Become an AAZK member?</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AAZK National Conferences</a:t>
            </a:r>
            <a:endParaRPr/>
          </a:p>
        </p:txBody>
      </p:sp>
      <p:sp>
        <p:nvSpPr>
          <p:cNvPr id="407" name="Google Shape;407;p55"/>
          <p:cNvSpPr txBox="1">
            <a:spLocks noGrp="1"/>
          </p:cNvSpPr>
          <p:nvPr>
            <p:ph type="body" idx="1"/>
          </p:nvPr>
        </p:nvSpPr>
        <p:spPr>
          <a:xfrm>
            <a:off x="244875" y="3721675"/>
            <a:ext cx="3223500" cy="2937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approx. 300 attendees</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Paper sessions</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Topical Workshops</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Professional Certificate Courses</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Posters</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Evening Social Programming</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Zoo Day </a:t>
            </a:r>
            <a:endParaRPr sz="1600">
              <a:solidFill>
                <a:srgbClr val="860637"/>
              </a:solidFill>
              <a:latin typeface="Calibri"/>
              <a:ea typeface="Calibri"/>
              <a:cs typeface="Calibri"/>
              <a:sym typeface="Calibri"/>
            </a:endParaRPr>
          </a:p>
          <a:p>
            <a:pPr marL="457200" lvl="0" indent="-330200" algn="l" rtl="0">
              <a:spcBef>
                <a:spcPts val="0"/>
              </a:spcBef>
              <a:spcAft>
                <a:spcPts val="0"/>
              </a:spcAft>
              <a:buClr>
                <a:srgbClr val="860637"/>
              </a:buClr>
              <a:buSzPts val="1600"/>
              <a:buChar char="●"/>
            </a:pPr>
            <a:r>
              <a:rPr lang="en-US" sz="1600">
                <a:solidFill>
                  <a:srgbClr val="860637"/>
                </a:solidFill>
                <a:latin typeface="Calibri"/>
                <a:ea typeface="Calibri"/>
                <a:cs typeface="Calibri"/>
                <a:sym typeface="Calibri"/>
              </a:rPr>
              <a:t>Pre and Post Trips</a:t>
            </a:r>
            <a:endParaRPr sz="1600">
              <a:solidFill>
                <a:srgbClr val="860637"/>
              </a:solidFill>
              <a:latin typeface="Calibri"/>
              <a:ea typeface="Calibri"/>
              <a:cs typeface="Calibri"/>
              <a:sym typeface="Calibri"/>
            </a:endParaRPr>
          </a:p>
        </p:txBody>
      </p:sp>
      <p:pic>
        <p:nvPicPr>
          <p:cNvPr id="408" name="Google Shape;408;p55"/>
          <p:cNvPicPr preferRelativeResize="0"/>
          <p:nvPr/>
        </p:nvPicPr>
        <p:blipFill>
          <a:blip r:embed="rId3">
            <a:alphaModFix/>
          </a:blip>
          <a:stretch>
            <a:fillRect/>
          </a:stretch>
        </p:blipFill>
        <p:spPr>
          <a:xfrm>
            <a:off x="311700" y="1090400"/>
            <a:ext cx="8455500" cy="2521500"/>
          </a:xfrm>
          <a:prstGeom prst="roundRect">
            <a:avLst>
              <a:gd name="adj" fmla="val 16667"/>
            </a:avLst>
          </a:prstGeom>
          <a:noFill/>
          <a:ln>
            <a:noFill/>
          </a:ln>
        </p:spPr>
      </p:pic>
      <p:pic>
        <p:nvPicPr>
          <p:cNvPr id="409" name="Google Shape;409;p55"/>
          <p:cNvPicPr preferRelativeResize="0"/>
          <p:nvPr/>
        </p:nvPicPr>
        <p:blipFill rotWithShape="1">
          <a:blip r:embed="rId4">
            <a:alphaModFix/>
          </a:blip>
          <a:srcRect/>
          <a:stretch/>
        </p:blipFill>
        <p:spPr>
          <a:xfrm>
            <a:off x="6353100" y="3721675"/>
            <a:ext cx="2414100" cy="1758000"/>
          </a:xfrm>
          <a:prstGeom prst="roundRect">
            <a:avLst>
              <a:gd name="adj" fmla="val 16667"/>
            </a:avLst>
          </a:prstGeom>
          <a:noFill/>
          <a:ln>
            <a:noFill/>
          </a:ln>
        </p:spPr>
      </p:pic>
      <p:pic>
        <p:nvPicPr>
          <p:cNvPr id="410" name="Google Shape;410;p55"/>
          <p:cNvPicPr preferRelativeResize="0"/>
          <p:nvPr/>
        </p:nvPicPr>
        <p:blipFill>
          <a:blip r:embed="rId5">
            <a:alphaModFix/>
          </a:blip>
          <a:stretch>
            <a:fillRect/>
          </a:stretch>
        </p:blipFill>
        <p:spPr>
          <a:xfrm>
            <a:off x="3619500" y="3721675"/>
            <a:ext cx="2460300" cy="1758000"/>
          </a:xfrm>
          <a:prstGeom prst="roundRect">
            <a:avLst>
              <a:gd name="adj" fmla="val 16667"/>
            </a:avLst>
          </a:prstGeom>
          <a:noFill/>
          <a:ln>
            <a:noFill/>
          </a:ln>
        </p:spPr>
      </p:pic>
      <p:grpSp>
        <p:nvGrpSpPr>
          <p:cNvPr id="411" name="Google Shape;411;p55"/>
          <p:cNvGrpSpPr/>
          <p:nvPr/>
        </p:nvGrpSpPr>
        <p:grpSpPr>
          <a:xfrm rot="-376572">
            <a:off x="6258911" y="259269"/>
            <a:ext cx="2602474" cy="1694498"/>
            <a:chOff x="-3361050" y="558800"/>
            <a:chExt cx="3605904" cy="2266920"/>
          </a:xfrm>
        </p:grpSpPr>
        <p:sp>
          <p:nvSpPr>
            <p:cNvPr id="412" name="Google Shape;412;p55"/>
            <p:cNvSpPr/>
            <p:nvPr/>
          </p:nvSpPr>
          <p:spPr>
            <a:xfrm>
              <a:off x="-3361050" y="558800"/>
              <a:ext cx="3605904" cy="2266920"/>
            </a:xfrm>
            <a:prstGeom prst="cloud">
              <a:avLst/>
            </a:prstGeom>
            <a:solidFill>
              <a:srgbClr val="CFE2F3"/>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5"/>
            <p:cNvSpPr/>
            <p:nvPr/>
          </p:nvSpPr>
          <p:spPr>
            <a:xfrm>
              <a:off x="-2758312" y="1090400"/>
              <a:ext cx="2400418" cy="1044543"/>
            </a:xfrm>
            <a:prstGeom prst="rect">
              <a:avLst/>
            </a:prstGeom>
          </p:spPr>
          <p:txBody>
            <a:bodyPr>
              <a:prstTxWarp prst="textPlain">
                <a:avLst/>
              </a:prstTxWarp>
            </a:bodyPr>
            <a:lstStyle/>
            <a:p>
              <a:pPr lvl="0" algn="ctr"/>
              <a:r>
                <a:rPr b="0" i="0">
                  <a:ln w="9525" cap="flat" cmpd="sng">
                    <a:solidFill>
                      <a:schemeClr val="accent4"/>
                    </a:solidFill>
                    <a:prstDash val="solid"/>
                    <a:round/>
                    <a:headEnd type="none" w="sm" len="sm"/>
                    <a:tailEnd type="none" w="sm" len="sm"/>
                  </a:ln>
                  <a:solidFill>
                    <a:srgbClr val="860637"/>
                  </a:solidFill>
                  <a:latin typeface="Comic Sans MS"/>
                </a:rPr>
                <a:t>AAZK Affiliate </a:t>
              </a:r>
              <a:br>
                <a:rPr b="0" i="0">
                  <a:ln w="9525" cap="flat" cmpd="sng">
                    <a:solidFill>
                      <a:schemeClr val="accent4"/>
                    </a:solidFill>
                    <a:prstDash val="solid"/>
                    <a:round/>
                    <a:headEnd type="none" w="sm" len="sm"/>
                    <a:tailEnd type="none" w="sm" len="sm"/>
                  </a:ln>
                  <a:solidFill>
                    <a:srgbClr val="860637"/>
                  </a:solidFill>
                  <a:latin typeface="Comic Sans MS"/>
                </a:rPr>
              </a:br>
              <a:r>
                <a:rPr b="0" i="0">
                  <a:ln w="9525" cap="flat" cmpd="sng">
                    <a:solidFill>
                      <a:schemeClr val="accent4"/>
                    </a:solidFill>
                    <a:prstDash val="solid"/>
                    <a:round/>
                    <a:headEnd type="none" w="sm" len="sm"/>
                    <a:tailEnd type="none" w="sm" len="sm"/>
                  </a:ln>
                  <a:solidFill>
                    <a:srgbClr val="860637"/>
                  </a:solidFill>
                  <a:latin typeface="Comic Sans MS"/>
                </a:rPr>
                <a:t>Conference Grant </a:t>
              </a:r>
              <a:br>
                <a:rPr b="0" i="0">
                  <a:ln w="9525" cap="flat" cmpd="sng">
                    <a:solidFill>
                      <a:schemeClr val="accent4"/>
                    </a:solidFill>
                    <a:prstDash val="solid"/>
                    <a:round/>
                    <a:headEnd type="none" w="sm" len="sm"/>
                    <a:tailEnd type="none" w="sm" len="sm"/>
                  </a:ln>
                  <a:solidFill>
                    <a:srgbClr val="860637"/>
                  </a:solidFill>
                  <a:latin typeface="Comic Sans MS"/>
                </a:rPr>
              </a:br>
              <a:r>
                <a:rPr b="0" i="0">
                  <a:ln w="9525" cap="flat" cmpd="sng">
                    <a:solidFill>
                      <a:schemeClr val="accent4"/>
                    </a:solidFill>
                    <a:prstDash val="solid"/>
                    <a:round/>
                    <a:headEnd type="none" w="sm" len="sm"/>
                    <a:tailEnd type="none" w="sm" len="sm"/>
                  </a:ln>
                  <a:solidFill>
                    <a:srgbClr val="860637"/>
                  </a:solidFill>
                  <a:latin typeface="Comic Sans MS"/>
                </a:rPr>
                <a:t>Opportunities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6"/>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sp>
        <p:nvSpPr>
          <p:cNvPr id="420" name="Google Shape;420;p56"/>
          <p:cNvSpPr txBox="1"/>
          <p:nvPr/>
        </p:nvSpPr>
        <p:spPr>
          <a:xfrm>
            <a:off x="844905" y="3736475"/>
            <a:ext cx="3323100" cy="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i="1">
                <a:solidFill>
                  <a:srgbClr val="980000"/>
                </a:solidFill>
                <a:latin typeface="Calibri"/>
                <a:ea typeface="Calibri"/>
                <a:cs typeface="Calibri"/>
                <a:sym typeface="Calibri"/>
              </a:rPr>
              <a:t>August 29th - September 3rd</a:t>
            </a:r>
            <a:endParaRPr sz="1700" i="1">
              <a:solidFill>
                <a:srgbClr val="980000"/>
              </a:solidFill>
              <a:latin typeface="Calibri"/>
              <a:ea typeface="Calibri"/>
              <a:cs typeface="Calibri"/>
              <a:sym typeface="Calibri"/>
            </a:endParaRPr>
          </a:p>
          <a:p>
            <a:pPr marL="0" lvl="0" indent="0" algn="ctr" rtl="0">
              <a:spcBef>
                <a:spcPts val="0"/>
              </a:spcBef>
              <a:spcAft>
                <a:spcPts val="0"/>
              </a:spcAft>
              <a:buNone/>
            </a:pPr>
            <a:r>
              <a:rPr lang="en-US" sz="2200" b="1" i="1">
                <a:solidFill>
                  <a:srgbClr val="980000"/>
                </a:solidFill>
                <a:latin typeface="Calibri"/>
                <a:ea typeface="Calibri"/>
                <a:cs typeface="Calibri"/>
                <a:sym typeface="Calibri"/>
              </a:rPr>
              <a:t>2021</a:t>
            </a:r>
            <a:endParaRPr sz="2200" b="1" i="1">
              <a:solidFill>
                <a:srgbClr val="980000"/>
              </a:solidFill>
              <a:latin typeface="Calibri"/>
              <a:ea typeface="Calibri"/>
              <a:cs typeface="Calibri"/>
              <a:sym typeface="Calibri"/>
            </a:endParaRPr>
          </a:p>
        </p:txBody>
      </p:sp>
      <p:pic>
        <p:nvPicPr>
          <p:cNvPr id="421" name="Google Shape;421;p56"/>
          <p:cNvPicPr preferRelativeResize="0"/>
          <p:nvPr/>
        </p:nvPicPr>
        <p:blipFill>
          <a:blip r:embed="rId3">
            <a:alphaModFix/>
          </a:blip>
          <a:stretch>
            <a:fillRect/>
          </a:stretch>
        </p:blipFill>
        <p:spPr>
          <a:xfrm>
            <a:off x="728150" y="1177038"/>
            <a:ext cx="3556601" cy="2663650"/>
          </a:xfrm>
          <a:prstGeom prst="rect">
            <a:avLst/>
          </a:prstGeom>
          <a:noFill/>
          <a:ln>
            <a:noFill/>
          </a:ln>
        </p:spPr>
      </p:pic>
      <p:pic>
        <p:nvPicPr>
          <p:cNvPr id="422" name="Google Shape;422;p56"/>
          <p:cNvPicPr preferRelativeResize="0"/>
          <p:nvPr/>
        </p:nvPicPr>
        <p:blipFill>
          <a:blip r:embed="rId4">
            <a:alphaModFix/>
          </a:blip>
          <a:stretch>
            <a:fillRect/>
          </a:stretch>
        </p:blipFill>
        <p:spPr>
          <a:xfrm>
            <a:off x="5456510" y="1217638"/>
            <a:ext cx="2582425" cy="2582475"/>
          </a:xfrm>
          <a:prstGeom prst="rect">
            <a:avLst/>
          </a:prstGeom>
          <a:noFill/>
          <a:ln>
            <a:noFill/>
          </a:ln>
        </p:spPr>
      </p:pic>
      <p:sp>
        <p:nvSpPr>
          <p:cNvPr id="423" name="Google Shape;423;p56"/>
          <p:cNvSpPr txBox="1"/>
          <p:nvPr/>
        </p:nvSpPr>
        <p:spPr>
          <a:xfrm>
            <a:off x="5086156" y="3927350"/>
            <a:ext cx="3323100" cy="185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i="1">
                <a:solidFill>
                  <a:srgbClr val="980000"/>
                </a:solidFill>
                <a:latin typeface="Calibri"/>
                <a:ea typeface="Calibri"/>
                <a:cs typeface="Calibri"/>
                <a:sym typeface="Calibri"/>
              </a:rPr>
              <a:t>October 13th - October 17th</a:t>
            </a:r>
            <a:endParaRPr sz="1700" i="1">
              <a:solidFill>
                <a:srgbClr val="980000"/>
              </a:solidFill>
              <a:latin typeface="Calibri"/>
              <a:ea typeface="Calibri"/>
              <a:cs typeface="Calibri"/>
              <a:sym typeface="Calibri"/>
            </a:endParaRPr>
          </a:p>
          <a:p>
            <a:pPr marL="0" lvl="0" indent="0" algn="ctr" rtl="0">
              <a:spcBef>
                <a:spcPts val="0"/>
              </a:spcBef>
              <a:spcAft>
                <a:spcPts val="0"/>
              </a:spcAft>
              <a:buNone/>
            </a:pPr>
            <a:r>
              <a:rPr lang="en-US" sz="2200" b="1" i="1">
                <a:solidFill>
                  <a:srgbClr val="980000"/>
                </a:solidFill>
                <a:latin typeface="Calibri"/>
                <a:ea typeface="Calibri"/>
                <a:cs typeface="Calibri"/>
                <a:sym typeface="Calibri"/>
              </a:rPr>
              <a:t>2022</a:t>
            </a:r>
            <a:endParaRPr sz="2200" b="1" i="1">
              <a:solidFill>
                <a:srgbClr val="980000"/>
              </a:solidFill>
              <a:latin typeface="Calibri"/>
              <a:ea typeface="Calibri"/>
              <a:cs typeface="Calibri"/>
              <a:sym typeface="Calibri"/>
            </a:endParaRPr>
          </a:p>
          <a:p>
            <a:pPr marL="0" lvl="0" indent="0" algn="ctr" rtl="0">
              <a:spcBef>
                <a:spcPts val="0"/>
              </a:spcBef>
              <a:spcAft>
                <a:spcPts val="0"/>
              </a:spcAft>
              <a:buNone/>
            </a:pPr>
            <a:endParaRPr sz="2200" b="1" i="1">
              <a:solidFill>
                <a:srgbClr val="980000"/>
              </a:solidFill>
              <a:latin typeface="Calibri"/>
              <a:ea typeface="Calibri"/>
              <a:cs typeface="Calibri"/>
              <a:sym typeface="Calibri"/>
            </a:endParaRPr>
          </a:p>
          <a:p>
            <a:pPr marL="0" lvl="0" indent="0" algn="ctr" rtl="0">
              <a:spcBef>
                <a:spcPts val="0"/>
              </a:spcBef>
              <a:spcAft>
                <a:spcPts val="0"/>
              </a:spcAft>
              <a:buNone/>
            </a:pPr>
            <a:r>
              <a:rPr lang="en-US" sz="1600" b="1" i="1">
                <a:solidFill>
                  <a:srgbClr val="3D85C6"/>
                </a:solidFill>
                <a:latin typeface="Calibri"/>
                <a:ea typeface="Calibri"/>
                <a:cs typeface="Calibri"/>
                <a:sym typeface="Calibri"/>
              </a:rPr>
              <a:t>Don’t forget your passport!</a:t>
            </a:r>
            <a:endParaRPr sz="1600" b="1" i="1">
              <a:solidFill>
                <a:srgbClr val="3D85C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7"/>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Future AAZK National Conferences</a:t>
            </a:r>
            <a:endParaRPr/>
          </a:p>
        </p:txBody>
      </p:sp>
      <p:pic>
        <p:nvPicPr>
          <p:cNvPr id="430" name="Google Shape;430;p57"/>
          <p:cNvPicPr preferRelativeResize="0"/>
          <p:nvPr/>
        </p:nvPicPr>
        <p:blipFill>
          <a:blip r:embed="rId3">
            <a:alphaModFix/>
          </a:blip>
          <a:stretch>
            <a:fillRect/>
          </a:stretch>
        </p:blipFill>
        <p:spPr>
          <a:xfrm>
            <a:off x="922114" y="1323099"/>
            <a:ext cx="2690925" cy="2690891"/>
          </a:xfrm>
          <a:prstGeom prst="rect">
            <a:avLst/>
          </a:prstGeom>
          <a:noFill/>
          <a:ln>
            <a:noFill/>
          </a:ln>
        </p:spPr>
      </p:pic>
      <p:sp>
        <p:nvSpPr>
          <p:cNvPr id="431" name="Google Shape;431;p57"/>
          <p:cNvSpPr txBox="1"/>
          <p:nvPr/>
        </p:nvSpPr>
        <p:spPr>
          <a:xfrm>
            <a:off x="1116775" y="4123275"/>
            <a:ext cx="2301600" cy="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i="1">
                <a:solidFill>
                  <a:srgbClr val="980000"/>
                </a:solidFill>
                <a:latin typeface="Calibri"/>
                <a:ea typeface="Calibri"/>
                <a:cs typeface="Calibri"/>
                <a:sym typeface="Calibri"/>
              </a:rPr>
              <a:t>September</a:t>
            </a:r>
            <a:endParaRPr sz="1700" i="1">
              <a:solidFill>
                <a:srgbClr val="980000"/>
              </a:solidFill>
              <a:latin typeface="Calibri"/>
              <a:ea typeface="Calibri"/>
              <a:cs typeface="Calibri"/>
              <a:sym typeface="Calibri"/>
            </a:endParaRPr>
          </a:p>
          <a:p>
            <a:pPr marL="0" lvl="0" indent="0" algn="ctr" rtl="0">
              <a:spcBef>
                <a:spcPts val="0"/>
              </a:spcBef>
              <a:spcAft>
                <a:spcPts val="0"/>
              </a:spcAft>
              <a:buNone/>
            </a:pPr>
            <a:r>
              <a:rPr lang="en-US" sz="2200" b="1" i="1">
                <a:solidFill>
                  <a:srgbClr val="980000"/>
                </a:solidFill>
                <a:latin typeface="Calibri"/>
                <a:ea typeface="Calibri"/>
                <a:cs typeface="Calibri"/>
                <a:sym typeface="Calibri"/>
              </a:rPr>
              <a:t>2023</a:t>
            </a:r>
            <a:endParaRPr sz="2200" b="1" i="1">
              <a:solidFill>
                <a:srgbClr val="980000"/>
              </a:solidFill>
              <a:latin typeface="Calibri"/>
              <a:ea typeface="Calibri"/>
              <a:cs typeface="Calibri"/>
              <a:sym typeface="Calibri"/>
            </a:endParaRPr>
          </a:p>
        </p:txBody>
      </p:sp>
      <p:pic>
        <p:nvPicPr>
          <p:cNvPr id="432" name="Google Shape;432;p57"/>
          <p:cNvPicPr preferRelativeResize="0"/>
          <p:nvPr/>
        </p:nvPicPr>
        <p:blipFill>
          <a:blip r:embed="rId4">
            <a:alphaModFix/>
          </a:blip>
          <a:stretch>
            <a:fillRect/>
          </a:stretch>
        </p:blipFill>
        <p:spPr>
          <a:xfrm>
            <a:off x="4957650" y="1242798"/>
            <a:ext cx="2690925" cy="2690925"/>
          </a:xfrm>
          <a:prstGeom prst="rect">
            <a:avLst/>
          </a:prstGeom>
          <a:noFill/>
          <a:ln>
            <a:noFill/>
          </a:ln>
        </p:spPr>
      </p:pic>
      <p:sp>
        <p:nvSpPr>
          <p:cNvPr id="433" name="Google Shape;433;p57"/>
          <p:cNvSpPr txBox="1"/>
          <p:nvPr/>
        </p:nvSpPr>
        <p:spPr>
          <a:xfrm>
            <a:off x="5152300" y="4123275"/>
            <a:ext cx="2301600" cy="95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i="1">
                <a:solidFill>
                  <a:srgbClr val="980000"/>
                </a:solidFill>
                <a:latin typeface="Calibri"/>
                <a:ea typeface="Calibri"/>
                <a:cs typeface="Calibri"/>
                <a:sym typeface="Calibri"/>
              </a:rPr>
              <a:t>Dates TBD</a:t>
            </a:r>
            <a:endParaRPr sz="1700" i="1">
              <a:solidFill>
                <a:srgbClr val="980000"/>
              </a:solidFill>
              <a:latin typeface="Calibri"/>
              <a:ea typeface="Calibri"/>
              <a:cs typeface="Calibri"/>
              <a:sym typeface="Calibri"/>
            </a:endParaRPr>
          </a:p>
          <a:p>
            <a:pPr marL="0" lvl="0" indent="0" algn="ctr" rtl="0">
              <a:spcBef>
                <a:spcPts val="0"/>
              </a:spcBef>
              <a:spcAft>
                <a:spcPts val="0"/>
              </a:spcAft>
              <a:buNone/>
            </a:pPr>
            <a:r>
              <a:rPr lang="en-US" sz="2200" b="1" i="1">
                <a:solidFill>
                  <a:srgbClr val="980000"/>
                </a:solidFill>
                <a:latin typeface="Calibri"/>
                <a:ea typeface="Calibri"/>
                <a:cs typeface="Calibri"/>
                <a:sym typeface="Calibri"/>
              </a:rPr>
              <a:t>2024</a:t>
            </a:r>
            <a:endParaRPr sz="2200" b="1" i="1">
              <a:solidFill>
                <a:srgbClr val="98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8"/>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AAZK CORE</a:t>
            </a:r>
            <a:endParaRPr/>
          </a:p>
        </p:txBody>
      </p:sp>
      <p:sp>
        <p:nvSpPr>
          <p:cNvPr id="440" name="Google Shape;440;p58"/>
          <p:cNvSpPr txBox="1">
            <a:spLocks noGrp="1"/>
          </p:cNvSpPr>
          <p:nvPr>
            <p:ph type="body" idx="1"/>
          </p:nvPr>
        </p:nvSpPr>
        <p:spPr>
          <a:xfrm>
            <a:off x="311700" y="3429004"/>
            <a:ext cx="8520600" cy="2338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US" sz="1600">
                <a:latin typeface="Calibri"/>
                <a:ea typeface="Calibri"/>
                <a:cs typeface="Calibri"/>
                <a:sym typeface="Calibri"/>
              </a:rPr>
              <a:t>Collaboration with San Diego Zoo Global Academy®, providing a large FREE course library to AAZK members</a:t>
            </a:r>
            <a:endParaRPr sz="1600">
              <a:latin typeface="Calibri"/>
              <a:ea typeface="Calibri"/>
              <a:cs typeface="Calibri"/>
              <a:sym typeface="Calibri"/>
            </a:endParaRPr>
          </a:p>
          <a:p>
            <a:pPr marL="457200" lvl="0" indent="-330200" algn="l" rtl="0">
              <a:spcBef>
                <a:spcPts val="0"/>
              </a:spcBef>
              <a:spcAft>
                <a:spcPts val="0"/>
              </a:spcAft>
              <a:buSzPts val="1600"/>
              <a:buChar char="●"/>
            </a:pPr>
            <a:r>
              <a:rPr lang="en-US" sz="1600">
                <a:latin typeface="Calibri"/>
                <a:ea typeface="Calibri"/>
                <a:cs typeface="Calibri"/>
                <a:sym typeface="Calibri"/>
              </a:rPr>
              <a:t>Additional DIY Certification courses provided by San Diego Global at your own pace and may have an additional cost associated with them </a:t>
            </a:r>
            <a:endParaRPr sz="1600">
              <a:latin typeface="Calibri"/>
              <a:ea typeface="Calibri"/>
              <a:cs typeface="Calibri"/>
              <a:sym typeface="Calibri"/>
            </a:endParaRPr>
          </a:p>
          <a:p>
            <a:pPr marL="457200" lvl="0" indent="-330200" algn="l" rtl="0">
              <a:spcBef>
                <a:spcPts val="0"/>
              </a:spcBef>
              <a:spcAft>
                <a:spcPts val="0"/>
              </a:spcAft>
              <a:buSzPts val="1600"/>
              <a:buChar char="●"/>
            </a:pPr>
            <a:r>
              <a:rPr lang="en-US" sz="1600">
                <a:latin typeface="Calibri"/>
                <a:ea typeface="Calibri"/>
                <a:cs typeface="Calibri"/>
                <a:sym typeface="Calibri"/>
              </a:rPr>
              <a:t>World class training opportunities</a:t>
            </a:r>
            <a:endParaRPr sz="1600">
              <a:latin typeface="Calibri"/>
              <a:ea typeface="Calibri"/>
              <a:cs typeface="Calibri"/>
              <a:sym typeface="Calibri"/>
            </a:endParaRPr>
          </a:p>
          <a:p>
            <a:pPr marL="457200" lvl="0" indent="-330200" algn="l" rtl="0">
              <a:spcBef>
                <a:spcPts val="0"/>
              </a:spcBef>
              <a:spcAft>
                <a:spcPts val="0"/>
              </a:spcAft>
              <a:buSzPts val="1600"/>
              <a:buChar char="●"/>
            </a:pPr>
            <a:r>
              <a:rPr lang="en-US" sz="1600">
                <a:latin typeface="Calibri"/>
                <a:ea typeface="Calibri"/>
                <a:cs typeface="Calibri"/>
                <a:sym typeface="Calibri"/>
              </a:rPr>
              <a:t>Available at ALL individual membership levels</a:t>
            </a:r>
            <a:endParaRPr sz="1600">
              <a:latin typeface="Calibri"/>
              <a:ea typeface="Calibri"/>
              <a:cs typeface="Calibri"/>
              <a:sym typeface="Calibri"/>
            </a:endParaRPr>
          </a:p>
          <a:p>
            <a:pPr marL="457200" lvl="0" indent="-330200" algn="l" rtl="0">
              <a:spcBef>
                <a:spcPts val="0"/>
              </a:spcBef>
              <a:spcAft>
                <a:spcPts val="0"/>
              </a:spcAft>
              <a:buSzPts val="1600"/>
              <a:buChar char="●"/>
            </a:pPr>
            <a:r>
              <a:rPr lang="en-US" sz="1600">
                <a:latin typeface="Calibri"/>
                <a:ea typeface="Calibri"/>
                <a:cs typeface="Calibri"/>
                <a:sym typeface="Calibri"/>
              </a:rPr>
              <a:t>Discounts for AAZK chapters and institutional members</a:t>
            </a:r>
            <a:endParaRPr sz="1600">
              <a:latin typeface="Calibri"/>
              <a:ea typeface="Calibri"/>
              <a:cs typeface="Calibri"/>
              <a:sym typeface="Calibri"/>
            </a:endParaRPr>
          </a:p>
        </p:txBody>
      </p:sp>
      <p:pic>
        <p:nvPicPr>
          <p:cNvPr id="441" name="Google Shape;441;p58"/>
          <p:cNvPicPr preferRelativeResize="0"/>
          <p:nvPr/>
        </p:nvPicPr>
        <p:blipFill>
          <a:blip r:embed="rId3">
            <a:alphaModFix/>
          </a:blip>
          <a:stretch>
            <a:fillRect/>
          </a:stretch>
        </p:blipFill>
        <p:spPr>
          <a:xfrm>
            <a:off x="2105850" y="983123"/>
            <a:ext cx="4932300" cy="2252700"/>
          </a:xfrm>
          <a:prstGeom prst="roundRect">
            <a:avLst>
              <a:gd name="adj" fmla="val 16667"/>
            </a:avLst>
          </a:prstGeom>
          <a:noFill/>
          <a:ln>
            <a:noFill/>
          </a:ln>
          <a:effectLst>
            <a:outerShdw blurRad="228600" dist="142875" dir="2940000" algn="bl" rotWithShape="0">
              <a:srgbClr val="000000">
                <a:alpha val="38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a:spLocks noGrp="1"/>
          </p:cNvSpPr>
          <p:nvPr>
            <p:ph type="title"/>
          </p:nvPr>
        </p:nvSpPr>
        <p:spPr>
          <a:xfrm>
            <a:off x="311700" y="326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Animal Keepers’ Forum -- AKF</a:t>
            </a:r>
            <a:endParaRPr/>
          </a:p>
        </p:txBody>
      </p:sp>
      <p:sp>
        <p:nvSpPr>
          <p:cNvPr id="448" name="Google Shape;448;p59"/>
          <p:cNvSpPr txBox="1">
            <a:spLocks noGrp="1"/>
          </p:cNvSpPr>
          <p:nvPr>
            <p:ph type="body" idx="1"/>
          </p:nvPr>
        </p:nvSpPr>
        <p:spPr>
          <a:xfrm>
            <a:off x="311700" y="947533"/>
            <a:ext cx="8520600" cy="45552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US" sz="1500">
                <a:latin typeface="Calibri"/>
                <a:ea typeface="Calibri"/>
                <a:cs typeface="Calibri"/>
                <a:sym typeface="Calibri"/>
              </a:rPr>
              <a:t>First issue was in 1972</a:t>
            </a:r>
            <a:endParaRPr sz="1500">
              <a:latin typeface="Calibri"/>
              <a:ea typeface="Calibri"/>
              <a:cs typeface="Calibri"/>
              <a:sym typeface="Calibri"/>
            </a:endParaRPr>
          </a:p>
          <a:p>
            <a:pPr marL="457200" lvl="0" indent="-323850" algn="l" rtl="0">
              <a:spcBef>
                <a:spcPts val="0"/>
              </a:spcBef>
              <a:spcAft>
                <a:spcPts val="0"/>
              </a:spcAft>
              <a:buSzPts val="1500"/>
              <a:buChar char="●"/>
            </a:pPr>
            <a:r>
              <a:rPr lang="en-US" sz="1500">
                <a:latin typeface="Calibri"/>
                <a:ea typeface="Calibri"/>
                <a:cs typeface="Calibri"/>
                <a:sym typeface="Calibri"/>
              </a:rPr>
              <a:t>Became the official monthly publication of AAZK in 1975</a:t>
            </a:r>
            <a:endParaRPr sz="1500">
              <a:latin typeface="Calibri"/>
              <a:ea typeface="Calibri"/>
              <a:cs typeface="Calibri"/>
              <a:sym typeface="Calibri"/>
            </a:endParaRPr>
          </a:p>
          <a:p>
            <a:pPr marL="457200" lvl="0" indent="-323850" algn="l" rtl="0">
              <a:spcBef>
                <a:spcPts val="0"/>
              </a:spcBef>
              <a:spcAft>
                <a:spcPts val="0"/>
              </a:spcAft>
              <a:buSzPts val="1500"/>
              <a:buChar char="●"/>
            </a:pPr>
            <a:r>
              <a:rPr lang="en-US" sz="1500">
                <a:latin typeface="Calibri"/>
                <a:ea typeface="Calibri"/>
                <a:cs typeface="Calibri"/>
                <a:sym typeface="Calibri"/>
              </a:rPr>
              <a:t>As of 2018, members have access to digital archives</a:t>
            </a:r>
            <a:endParaRPr sz="1500">
              <a:latin typeface="Calibri"/>
              <a:ea typeface="Calibri"/>
              <a:cs typeface="Calibri"/>
              <a:sym typeface="Calibri"/>
            </a:endParaRPr>
          </a:p>
          <a:p>
            <a:pPr marL="457200" lvl="0" indent="-323850" algn="l" rtl="0">
              <a:spcBef>
                <a:spcPts val="0"/>
              </a:spcBef>
              <a:spcAft>
                <a:spcPts val="0"/>
              </a:spcAft>
              <a:buSzPts val="1500"/>
              <a:buChar char="●"/>
            </a:pPr>
            <a:r>
              <a:rPr lang="en-US" sz="1500">
                <a:latin typeface="Calibri"/>
                <a:ea typeface="Calibri"/>
                <a:cs typeface="Calibri"/>
                <a:sym typeface="Calibri"/>
              </a:rPr>
              <a:t>Publications include</a:t>
            </a:r>
            <a:endParaRPr sz="1500">
              <a:latin typeface="Calibri"/>
              <a:ea typeface="Calibri"/>
              <a:cs typeface="Calibri"/>
              <a:sym typeface="Calibri"/>
            </a:endParaRPr>
          </a:p>
          <a:p>
            <a:pPr marL="914400" lvl="1" indent="-323850" algn="l" rtl="0">
              <a:spcBef>
                <a:spcPts val="0"/>
              </a:spcBef>
              <a:spcAft>
                <a:spcPts val="0"/>
              </a:spcAft>
              <a:buSzPts val="1500"/>
              <a:buChar char="○"/>
            </a:pPr>
            <a:r>
              <a:rPr lang="en-US" sz="1500"/>
              <a:t>organization updates</a:t>
            </a:r>
            <a:endParaRPr sz="1500"/>
          </a:p>
          <a:p>
            <a:pPr marL="914400" lvl="1" indent="-323850" algn="l" rtl="0">
              <a:spcBef>
                <a:spcPts val="0"/>
              </a:spcBef>
              <a:spcAft>
                <a:spcPts val="0"/>
              </a:spcAft>
              <a:buSzPts val="1500"/>
              <a:buChar char="○"/>
            </a:pPr>
            <a:r>
              <a:rPr lang="en-US" sz="1500"/>
              <a:t>upcoming events</a:t>
            </a:r>
            <a:endParaRPr sz="1500"/>
          </a:p>
          <a:p>
            <a:pPr marL="914400" lvl="1" indent="-323850" algn="l" rtl="0">
              <a:spcBef>
                <a:spcPts val="0"/>
              </a:spcBef>
              <a:spcAft>
                <a:spcPts val="0"/>
              </a:spcAft>
              <a:buSzPts val="1500"/>
              <a:buChar char="○"/>
            </a:pPr>
            <a:r>
              <a:rPr lang="en-US" sz="1500"/>
              <a:t>husbandry articles</a:t>
            </a:r>
            <a:endParaRPr sz="1500"/>
          </a:p>
          <a:p>
            <a:pPr marL="914400" lvl="1" indent="-323850" algn="l" rtl="0">
              <a:spcBef>
                <a:spcPts val="0"/>
              </a:spcBef>
              <a:spcAft>
                <a:spcPts val="0"/>
              </a:spcAft>
              <a:buSzPts val="1500"/>
              <a:buChar char="○"/>
            </a:pPr>
            <a:r>
              <a:rPr lang="en-US" sz="1500"/>
              <a:t>enrichment articles</a:t>
            </a:r>
            <a:endParaRPr sz="1500"/>
          </a:p>
          <a:p>
            <a:pPr marL="914400" lvl="1" indent="-323850" algn="l" rtl="0">
              <a:spcBef>
                <a:spcPts val="0"/>
              </a:spcBef>
              <a:spcAft>
                <a:spcPts val="0"/>
              </a:spcAft>
              <a:buSzPts val="1500"/>
              <a:buChar char="○"/>
            </a:pPr>
            <a:r>
              <a:rPr lang="en-US" sz="1500"/>
              <a:t>Training Tails</a:t>
            </a:r>
            <a:endParaRPr sz="1500"/>
          </a:p>
          <a:p>
            <a:pPr marL="914400" lvl="1" indent="-323850" algn="l" rtl="0">
              <a:spcBef>
                <a:spcPts val="0"/>
              </a:spcBef>
              <a:spcAft>
                <a:spcPts val="0"/>
              </a:spcAft>
              <a:buSzPts val="1500"/>
              <a:buChar char="○"/>
            </a:pPr>
            <a:r>
              <a:rPr lang="en-US" sz="1500"/>
              <a:t>Conservation Column</a:t>
            </a:r>
            <a:endParaRPr sz="1500"/>
          </a:p>
          <a:p>
            <a:pPr marL="914400" lvl="1" indent="-323850" algn="l" rtl="0">
              <a:spcBef>
                <a:spcPts val="0"/>
              </a:spcBef>
              <a:spcAft>
                <a:spcPts val="0"/>
              </a:spcAft>
              <a:buSzPts val="1500"/>
              <a:buChar char="○"/>
            </a:pPr>
            <a:r>
              <a:rPr lang="en-US" sz="1500"/>
              <a:t>Professional products and supplies</a:t>
            </a:r>
            <a:endParaRPr sz="1500"/>
          </a:p>
        </p:txBody>
      </p:sp>
      <p:pic>
        <p:nvPicPr>
          <p:cNvPr id="449" name="Google Shape;449;p59"/>
          <p:cNvPicPr preferRelativeResize="0"/>
          <p:nvPr/>
        </p:nvPicPr>
        <p:blipFill rotWithShape="1">
          <a:blip r:embed="rId3">
            <a:alphaModFix/>
          </a:blip>
          <a:srcRect/>
          <a:stretch/>
        </p:blipFill>
        <p:spPr>
          <a:xfrm rot="9">
            <a:off x="1086866" y="4275278"/>
            <a:ext cx="1847567" cy="2348671"/>
          </a:xfrm>
          <a:prstGeom prst="rect">
            <a:avLst/>
          </a:prstGeom>
          <a:noFill/>
          <a:ln>
            <a:noFill/>
          </a:ln>
        </p:spPr>
      </p:pic>
      <p:pic>
        <p:nvPicPr>
          <p:cNvPr id="450" name="Google Shape;450;p59"/>
          <p:cNvPicPr preferRelativeResize="0"/>
          <p:nvPr/>
        </p:nvPicPr>
        <p:blipFill>
          <a:blip r:embed="rId4">
            <a:alphaModFix/>
          </a:blip>
          <a:stretch>
            <a:fillRect/>
          </a:stretch>
        </p:blipFill>
        <p:spPr>
          <a:xfrm rot="182957">
            <a:off x="5057775" y="2115275"/>
            <a:ext cx="3155568" cy="33058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Board of Directors - Executive Board</a:t>
            </a:r>
            <a:endParaRPr b="1"/>
          </a:p>
        </p:txBody>
      </p:sp>
      <p:sp>
        <p:nvSpPr>
          <p:cNvPr id="203" name="Google Shape;203;p33"/>
          <p:cNvSpPr txBox="1"/>
          <p:nvPr/>
        </p:nvSpPr>
        <p:spPr>
          <a:xfrm>
            <a:off x="3624700" y="1245875"/>
            <a:ext cx="5041800" cy="23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Paul Brandenburger </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1" u="none" strike="noStrike" cap="none">
                <a:solidFill>
                  <a:srgbClr val="000000"/>
                </a:solidFill>
                <a:latin typeface="Calibri"/>
                <a:ea typeface="Calibri"/>
                <a:cs typeface="Calibri"/>
                <a:sym typeface="Calibri"/>
              </a:rPr>
              <a:t>President</a:t>
            </a:r>
            <a:endParaRPr sz="16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sng" strike="noStrike" cap="none">
                <a:solidFill>
                  <a:srgbClr val="000000"/>
                </a:solidFill>
                <a:latin typeface="Calibri"/>
                <a:ea typeface="Calibri"/>
                <a:cs typeface="Calibri"/>
                <a:sym typeface="Calibri"/>
              </a:rPr>
              <a:t>Areas of Responsibility:</a:t>
            </a:r>
            <a:endParaRPr sz="1600"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rgbClr val="000000"/>
                </a:solidFill>
                <a:latin typeface="Calibri"/>
                <a:ea typeface="Calibri"/>
                <a:cs typeface="Calibri"/>
                <a:sym typeface="Calibri"/>
              </a:rPr>
              <a:t>Education, Recognition and Communications Teams</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rgbClr val="000000"/>
                </a:solidFill>
                <a:latin typeface="Calibri"/>
                <a:ea typeface="Calibri"/>
                <a:cs typeface="Calibri"/>
                <a:sym typeface="Calibri"/>
              </a:rPr>
              <a:t>AAZK Board Management</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a:solidFill>
                <a:srgbClr val="000000"/>
              </a:solidFill>
              <a:latin typeface="Calibri"/>
              <a:ea typeface="Calibri"/>
              <a:cs typeface="Calibri"/>
              <a:sym typeface="Calibri"/>
            </a:endParaRPr>
          </a:p>
        </p:txBody>
      </p:sp>
      <p:sp>
        <p:nvSpPr>
          <p:cNvPr id="204" name="Google Shape;204;p33"/>
          <p:cNvSpPr txBox="1"/>
          <p:nvPr/>
        </p:nvSpPr>
        <p:spPr>
          <a:xfrm>
            <a:off x="3624700" y="4019867"/>
            <a:ext cx="3901200" cy="23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Nicole Pepo</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1" u="none" strike="noStrike" cap="none">
                <a:solidFill>
                  <a:srgbClr val="000000"/>
                </a:solidFill>
                <a:latin typeface="Calibri"/>
                <a:ea typeface="Calibri"/>
                <a:cs typeface="Calibri"/>
                <a:sym typeface="Calibri"/>
              </a:rPr>
              <a:t>Vice President and Ethics Chair</a:t>
            </a:r>
            <a:endParaRPr sz="16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sng" strike="noStrike" cap="none">
                <a:solidFill>
                  <a:srgbClr val="000000"/>
                </a:solidFill>
                <a:latin typeface="Calibri"/>
                <a:ea typeface="Calibri"/>
                <a:cs typeface="Calibri"/>
                <a:sym typeface="Calibri"/>
              </a:rPr>
              <a:t>Areas of Responsibility:</a:t>
            </a:r>
            <a:endParaRPr sz="1600" i="0" u="sng"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rgbClr val="000000"/>
                </a:solidFill>
                <a:latin typeface="Calibri"/>
                <a:ea typeface="Calibri"/>
                <a:cs typeface="Calibri"/>
                <a:sym typeface="Calibri"/>
              </a:rPr>
              <a:t>Conservation and Regulation Teams</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rgbClr val="000000"/>
                </a:solidFill>
                <a:latin typeface="Calibri"/>
                <a:ea typeface="Calibri"/>
                <a:cs typeface="Calibri"/>
                <a:sym typeface="Calibri"/>
              </a:rPr>
              <a:t>Liaison Management</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600" i="0" u="none" strike="noStrike" cap="none">
                <a:solidFill>
                  <a:srgbClr val="000000"/>
                </a:solidFill>
                <a:latin typeface="Calibri"/>
                <a:ea typeface="Calibri"/>
                <a:cs typeface="Calibri"/>
                <a:sym typeface="Calibri"/>
              </a:rPr>
              <a:t>Conservation Partner Management</a:t>
            </a:r>
            <a:endParaRPr sz="16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a:solidFill>
                <a:srgbClr val="000000"/>
              </a:solidFill>
              <a:latin typeface="Calibri"/>
              <a:ea typeface="Calibri"/>
              <a:cs typeface="Calibri"/>
              <a:sym typeface="Calibri"/>
            </a:endParaRPr>
          </a:p>
        </p:txBody>
      </p:sp>
      <p:pic>
        <p:nvPicPr>
          <p:cNvPr id="205" name="Google Shape;205;p33"/>
          <p:cNvPicPr preferRelativeResize="0"/>
          <p:nvPr/>
        </p:nvPicPr>
        <p:blipFill>
          <a:blip r:embed="rId3">
            <a:alphaModFix/>
          </a:blip>
          <a:stretch>
            <a:fillRect/>
          </a:stretch>
        </p:blipFill>
        <p:spPr>
          <a:xfrm>
            <a:off x="990550" y="1123633"/>
            <a:ext cx="1784400" cy="2561400"/>
          </a:xfrm>
          <a:prstGeom prst="roundRect">
            <a:avLst>
              <a:gd name="adj" fmla="val 16667"/>
            </a:avLst>
          </a:prstGeom>
          <a:noFill/>
          <a:ln>
            <a:noFill/>
          </a:ln>
        </p:spPr>
      </p:pic>
      <p:pic>
        <p:nvPicPr>
          <p:cNvPr id="206" name="Google Shape;206;p33"/>
          <p:cNvPicPr preferRelativeResize="0"/>
          <p:nvPr/>
        </p:nvPicPr>
        <p:blipFill>
          <a:blip r:embed="rId4">
            <a:alphaModFix/>
          </a:blip>
          <a:stretch>
            <a:fillRect/>
          </a:stretch>
        </p:blipFill>
        <p:spPr>
          <a:xfrm>
            <a:off x="639550" y="4019876"/>
            <a:ext cx="2486400" cy="1864800"/>
          </a:xfrm>
          <a:prstGeom prst="roundRect">
            <a:avLst>
              <a:gd name="adj" fmla="val 16667"/>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55"/>
        <p:cNvGrpSpPr/>
        <p:nvPr/>
      </p:nvGrpSpPr>
      <p:grpSpPr>
        <a:xfrm>
          <a:off x="0" y="0"/>
          <a:ext cx="0" cy="0"/>
          <a:chOff x="0" y="0"/>
          <a:chExt cx="0" cy="0"/>
        </a:xfrm>
      </p:grpSpPr>
      <p:pic>
        <p:nvPicPr>
          <p:cNvPr id="456" name="Google Shape;456;p60"/>
          <p:cNvPicPr preferRelativeResize="0"/>
          <p:nvPr/>
        </p:nvPicPr>
        <p:blipFill>
          <a:blip r:embed="rId3">
            <a:alphaModFix/>
          </a:blip>
          <a:stretch>
            <a:fillRect/>
          </a:stretch>
        </p:blipFill>
        <p:spPr>
          <a:xfrm>
            <a:off x="993463" y="152400"/>
            <a:ext cx="7157078" cy="655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461"/>
        <p:cNvGrpSpPr/>
        <p:nvPr/>
      </p:nvGrpSpPr>
      <p:grpSpPr>
        <a:xfrm>
          <a:off x="0" y="0"/>
          <a:ext cx="0" cy="0"/>
          <a:chOff x="0" y="0"/>
          <a:chExt cx="0" cy="0"/>
        </a:xfrm>
      </p:grpSpPr>
      <p:pic>
        <p:nvPicPr>
          <p:cNvPr id="462" name="Google Shape;462;p61"/>
          <p:cNvPicPr preferRelativeResize="0"/>
          <p:nvPr/>
        </p:nvPicPr>
        <p:blipFill>
          <a:blip r:embed="rId3">
            <a:alphaModFix/>
          </a:blip>
          <a:stretch>
            <a:fillRect/>
          </a:stretch>
        </p:blipFill>
        <p:spPr>
          <a:xfrm>
            <a:off x="993463" y="152400"/>
            <a:ext cx="7157078" cy="6553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993450" y="152400"/>
            <a:ext cx="7157078" cy="6553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473"/>
        <p:cNvGrpSpPr/>
        <p:nvPr/>
      </p:nvGrpSpPr>
      <p:grpSpPr>
        <a:xfrm>
          <a:off x="0" y="0"/>
          <a:ext cx="0" cy="0"/>
          <a:chOff x="0" y="0"/>
          <a:chExt cx="0" cy="0"/>
        </a:xfrm>
      </p:grpSpPr>
      <p:pic>
        <p:nvPicPr>
          <p:cNvPr id="474" name="Google Shape;474;p63"/>
          <p:cNvPicPr preferRelativeResize="0"/>
          <p:nvPr/>
        </p:nvPicPr>
        <p:blipFill rotWithShape="1">
          <a:blip r:embed="rId3">
            <a:alphaModFix/>
          </a:blip>
          <a:srcRect/>
          <a:stretch/>
        </p:blipFill>
        <p:spPr>
          <a:xfrm>
            <a:off x="796382" y="304800"/>
            <a:ext cx="7157078" cy="6553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4"/>
          <p:cNvSpPr txBox="1">
            <a:spLocks noGrp="1"/>
          </p:cNvSpPr>
          <p:nvPr>
            <p:ph type="title"/>
          </p:nvPr>
        </p:nvSpPr>
        <p:spPr>
          <a:xfrm>
            <a:off x="311700" y="3541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Student Membership	</a:t>
            </a:r>
            <a:endParaRPr/>
          </a:p>
        </p:txBody>
      </p:sp>
      <p:pic>
        <p:nvPicPr>
          <p:cNvPr id="481" name="Google Shape;481;p64"/>
          <p:cNvPicPr preferRelativeResize="0"/>
          <p:nvPr/>
        </p:nvPicPr>
        <p:blipFill>
          <a:blip r:embed="rId3">
            <a:alphaModFix/>
          </a:blip>
          <a:stretch>
            <a:fillRect/>
          </a:stretch>
        </p:blipFill>
        <p:spPr>
          <a:xfrm>
            <a:off x="5382074" y="798399"/>
            <a:ext cx="1549600" cy="2113075"/>
          </a:xfrm>
          <a:prstGeom prst="rect">
            <a:avLst/>
          </a:prstGeom>
          <a:noFill/>
          <a:ln>
            <a:noFill/>
          </a:ln>
        </p:spPr>
      </p:pic>
      <p:pic>
        <p:nvPicPr>
          <p:cNvPr id="482" name="Google Shape;482;p64"/>
          <p:cNvPicPr preferRelativeResize="0"/>
          <p:nvPr/>
        </p:nvPicPr>
        <p:blipFill>
          <a:blip r:embed="rId4">
            <a:alphaModFix/>
          </a:blip>
          <a:stretch>
            <a:fillRect/>
          </a:stretch>
        </p:blipFill>
        <p:spPr>
          <a:xfrm>
            <a:off x="7092400" y="2426976"/>
            <a:ext cx="1881975" cy="1791968"/>
          </a:xfrm>
          <a:prstGeom prst="rect">
            <a:avLst/>
          </a:prstGeom>
          <a:noFill/>
          <a:ln>
            <a:noFill/>
          </a:ln>
        </p:spPr>
      </p:pic>
      <p:sp>
        <p:nvSpPr>
          <p:cNvPr id="483" name="Google Shape;483;p64"/>
          <p:cNvSpPr/>
          <p:nvPr/>
        </p:nvSpPr>
        <p:spPr>
          <a:xfrm rot="-332861">
            <a:off x="2976271" y="1385749"/>
            <a:ext cx="1821984" cy="483864"/>
          </a:xfrm>
          <a:prstGeom prst="rect">
            <a:avLst/>
          </a:prstGeom>
        </p:spPr>
        <p:txBody>
          <a:bodyPr>
            <a:prstTxWarp prst="textPlain">
              <a:avLst/>
            </a:prstTxWarp>
          </a:bodyPr>
          <a:lstStyle/>
          <a:p>
            <a:pPr lvl="0" algn="ctr"/>
            <a:r>
              <a:rPr b="0" i="0">
                <a:ln w="9525" cap="flat" cmpd="sng">
                  <a:solidFill>
                    <a:srgbClr val="DD480E"/>
                  </a:solidFill>
                  <a:prstDash val="solid"/>
                  <a:round/>
                  <a:headEnd type="none" w="sm" len="sm"/>
                  <a:tailEnd type="none" w="sm" len="sm"/>
                </a:ln>
                <a:solidFill>
                  <a:srgbClr val="860637"/>
                </a:solidFill>
                <a:latin typeface="Comic Sans MS"/>
              </a:rPr>
              <a:t>zoo teens</a:t>
            </a:r>
          </a:p>
        </p:txBody>
      </p:sp>
      <p:sp>
        <p:nvSpPr>
          <p:cNvPr id="484" name="Google Shape;484;p64"/>
          <p:cNvSpPr/>
          <p:nvPr/>
        </p:nvSpPr>
        <p:spPr>
          <a:xfrm rot="756534">
            <a:off x="771040" y="1442532"/>
            <a:ext cx="1341181" cy="512259"/>
          </a:xfrm>
          <a:prstGeom prst="rect">
            <a:avLst/>
          </a:prstGeom>
        </p:spPr>
        <p:txBody>
          <a:bodyPr>
            <a:prstTxWarp prst="textPlain">
              <a:avLst/>
            </a:prstTxWarp>
          </a:bodyPr>
          <a:lstStyle/>
          <a:p>
            <a:pPr lvl="0" algn="ctr"/>
            <a:r>
              <a:rPr b="0" i="0">
                <a:ln w="9525" cap="flat" cmpd="sng">
                  <a:solidFill>
                    <a:srgbClr val="860637"/>
                  </a:solidFill>
                  <a:prstDash val="solid"/>
                  <a:round/>
                  <a:headEnd type="none" w="sm" len="sm"/>
                  <a:tailEnd type="none" w="sm" len="sm"/>
                </a:ln>
                <a:solidFill>
                  <a:srgbClr val="DD480E"/>
                </a:solidFill>
                <a:latin typeface="Comic Sans MS"/>
              </a:rPr>
              <a:t>interns</a:t>
            </a:r>
          </a:p>
        </p:txBody>
      </p:sp>
      <p:sp>
        <p:nvSpPr>
          <p:cNvPr id="485" name="Google Shape;485;p64"/>
          <p:cNvSpPr/>
          <p:nvPr/>
        </p:nvSpPr>
        <p:spPr>
          <a:xfrm rot="-640292">
            <a:off x="776894" y="2473960"/>
            <a:ext cx="1840394" cy="716132"/>
          </a:xfrm>
          <a:prstGeom prst="rect">
            <a:avLst/>
          </a:prstGeom>
        </p:spPr>
        <p:txBody>
          <a:bodyPr>
            <a:prstTxWarp prst="textPlain">
              <a:avLst/>
            </a:prstTxWarp>
          </a:bodyPr>
          <a:lstStyle/>
          <a:p>
            <a:pPr lvl="0" algn="ctr"/>
            <a:r>
              <a:rPr b="0" i="0">
                <a:ln w="9525" cap="flat" cmpd="sng">
                  <a:solidFill>
                    <a:srgbClr val="DD480E"/>
                  </a:solidFill>
                  <a:prstDash val="solid"/>
                  <a:round/>
                  <a:headEnd type="none" w="sm" len="sm"/>
                  <a:tailEnd type="none" w="sm" len="sm"/>
                </a:ln>
                <a:solidFill>
                  <a:srgbClr val="860637"/>
                </a:solidFill>
                <a:latin typeface="Comic Sans MS"/>
              </a:rPr>
              <a:t>explorers</a:t>
            </a:r>
          </a:p>
        </p:txBody>
      </p:sp>
      <p:sp>
        <p:nvSpPr>
          <p:cNvPr id="486" name="Google Shape;486;p64"/>
          <p:cNvSpPr/>
          <p:nvPr/>
        </p:nvSpPr>
        <p:spPr>
          <a:xfrm rot="879672">
            <a:off x="2973710" y="2784023"/>
            <a:ext cx="2025595" cy="550518"/>
          </a:xfrm>
          <a:prstGeom prst="rect">
            <a:avLst/>
          </a:prstGeom>
        </p:spPr>
        <p:txBody>
          <a:bodyPr>
            <a:prstTxWarp prst="textPlain">
              <a:avLst/>
            </a:prstTxWarp>
          </a:bodyPr>
          <a:lstStyle/>
          <a:p>
            <a:pPr lvl="0" algn="ctr"/>
            <a:r>
              <a:rPr b="0" i="0">
                <a:ln w="9525" cap="flat" cmpd="sng">
                  <a:solidFill>
                    <a:srgbClr val="860637"/>
                  </a:solidFill>
                  <a:prstDash val="solid"/>
                  <a:round/>
                  <a:headEnd type="none" w="sm" len="sm"/>
                  <a:tailEnd type="none" w="sm" len="sm"/>
                </a:ln>
                <a:solidFill>
                  <a:srgbClr val="DD480E"/>
                </a:solidFill>
                <a:latin typeface="Comic Sans MS"/>
              </a:rPr>
              <a:t>volunteers</a:t>
            </a:r>
          </a:p>
        </p:txBody>
      </p:sp>
      <p:sp>
        <p:nvSpPr>
          <p:cNvPr id="487" name="Google Shape;487;p64"/>
          <p:cNvSpPr/>
          <p:nvPr/>
        </p:nvSpPr>
        <p:spPr>
          <a:xfrm>
            <a:off x="540875" y="3588108"/>
            <a:ext cx="2549133" cy="569204"/>
          </a:xfrm>
          <a:prstGeom prst="rect">
            <a:avLst/>
          </a:prstGeom>
        </p:spPr>
        <p:txBody>
          <a:bodyPr>
            <a:prstTxWarp prst="textPlain">
              <a:avLst/>
            </a:prstTxWarp>
          </a:bodyPr>
          <a:lstStyle/>
          <a:p>
            <a:pPr lvl="0" algn="ctr"/>
            <a:r>
              <a:rPr b="0" i="0">
                <a:ln w="9525" cap="flat" cmpd="sng">
                  <a:solidFill>
                    <a:srgbClr val="DD480E"/>
                  </a:solidFill>
                  <a:prstDash val="solid"/>
                  <a:round/>
                  <a:headEnd type="none" w="sm" len="sm"/>
                  <a:tailEnd type="none" w="sm" len="sm"/>
                </a:ln>
                <a:solidFill>
                  <a:srgbClr val="860637"/>
                </a:solidFill>
                <a:latin typeface="Comic Sans MS"/>
              </a:rPr>
              <a:t>middle school</a:t>
            </a:r>
          </a:p>
        </p:txBody>
      </p:sp>
      <p:sp>
        <p:nvSpPr>
          <p:cNvPr id="488" name="Google Shape;488;p64"/>
          <p:cNvSpPr/>
          <p:nvPr/>
        </p:nvSpPr>
        <p:spPr>
          <a:xfrm>
            <a:off x="2638079" y="4602669"/>
            <a:ext cx="2091372" cy="713859"/>
          </a:xfrm>
          <a:prstGeom prst="rect">
            <a:avLst/>
          </a:prstGeom>
        </p:spPr>
        <p:txBody>
          <a:bodyPr>
            <a:prstTxWarp prst="textPlain">
              <a:avLst/>
            </a:prstTxWarp>
          </a:bodyPr>
          <a:lstStyle/>
          <a:p>
            <a:pPr lvl="0" algn="ctr"/>
            <a:r>
              <a:rPr b="0" i="0">
                <a:ln w="9525" cap="flat" cmpd="sng">
                  <a:solidFill>
                    <a:srgbClr val="860637"/>
                  </a:solidFill>
                  <a:prstDash val="solid"/>
                  <a:round/>
                  <a:headEnd type="none" w="sm" len="sm"/>
                  <a:tailEnd type="none" w="sm" len="sm"/>
                </a:ln>
                <a:solidFill>
                  <a:srgbClr val="DD480E"/>
                </a:solidFill>
                <a:latin typeface="Comic Sans MS"/>
              </a:rPr>
              <a:t>high school</a:t>
            </a:r>
          </a:p>
        </p:txBody>
      </p:sp>
      <p:sp>
        <p:nvSpPr>
          <p:cNvPr id="489" name="Google Shape;489;p64"/>
          <p:cNvSpPr/>
          <p:nvPr/>
        </p:nvSpPr>
        <p:spPr>
          <a:xfrm rot="-428700">
            <a:off x="793722" y="4766601"/>
            <a:ext cx="1314163" cy="712480"/>
          </a:xfrm>
          <a:prstGeom prst="rect">
            <a:avLst/>
          </a:prstGeom>
        </p:spPr>
        <p:txBody>
          <a:bodyPr>
            <a:prstTxWarp prst="textPlain">
              <a:avLst/>
            </a:prstTxWarp>
          </a:bodyPr>
          <a:lstStyle/>
          <a:p>
            <a:pPr lvl="0" algn="ctr"/>
            <a:r>
              <a:rPr b="0" i="0">
                <a:ln w="9525" cap="flat" cmpd="sng">
                  <a:solidFill>
                    <a:srgbClr val="DD480E"/>
                  </a:solidFill>
                  <a:prstDash val="solid"/>
                  <a:round/>
                  <a:headEnd type="none" w="sm" len="sm"/>
                  <a:tailEnd type="none" w="sm" len="sm"/>
                </a:ln>
                <a:solidFill>
                  <a:srgbClr val="860637"/>
                </a:solidFill>
                <a:latin typeface="Comic Sans MS"/>
              </a:rPr>
              <a:t>college</a:t>
            </a:r>
          </a:p>
        </p:txBody>
      </p:sp>
      <p:pic>
        <p:nvPicPr>
          <p:cNvPr id="490" name="Google Shape;490;p64"/>
          <p:cNvPicPr preferRelativeResize="0"/>
          <p:nvPr/>
        </p:nvPicPr>
        <p:blipFill>
          <a:blip r:embed="rId5">
            <a:alphaModFix/>
          </a:blip>
          <a:stretch>
            <a:fillRect/>
          </a:stretch>
        </p:blipFill>
        <p:spPr>
          <a:xfrm>
            <a:off x="5240375" y="3709662"/>
            <a:ext cx="2037625" cy="14554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5"/>
          <p:cNvSpPr txBox="1">
            <a:spLocks noGrp="1"/>
          </p:cNvSpPr>
          <p:nvPr>
            <p:ph type="title"/>
          </p:nvPr>
        </p:nvSpPr>
        <p:spPr>
          <a:xfrm>
            <a:off x="311700" y="178358"/>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How Can You Be A Part of AAZK?</a:t>
            </a:r>
            <a:endParaRPr/>
          </a:p>
        </p:txBody>
      </p:sp>
      <p:sp>
        <p:nvSpPr>
          <p:cNvPr id="497" name="Google Shape;497;p65"/>
          <p:cNvSpPr txBox="1">
            <a:spLocks noGrp="1"/>
          </p:cNvSpPr>
          <p:nvPr>
            <p:ph type="body" idx="1"/>
          </p:nvPr>
        </p:nvSpPr>
        <p:spPr>
          <a:xfrm>
            <a:off x="4694075" y="1344926"/>
            <a:ext cx="3999900" cy="40137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Char char="●"/>
            </a:pPr>
            <a:r>
              <a:rPr lang="en-US" sz="2300"/>
              <a:t>Sign up now at </a:t>
            </a:r>
            <a:r>
              <a:rPr lang="en-US" sz="2300" u="sng">
                <a:solidFill>
                  <a:schemeClr val="hlink"/>
                </a:solidFill>
                <a:hlinkClick r:id="rId3"/>
              </a:rPr>
              <a:t>AAZK.org</a:t>
            </a:r>
            <a:endParaRPr sz="2300"/>
          </a:p>
          <a:p>
            <a:pPr marL="457200" lvl="0" indent="-374650" algn="l" rtl="0">
              <a:spcBef>
                <a:spcPts val="1000"/>
              </a:spcBef>
              <a:spcAft>
                <a:spcPts val="0"/>
              </a:spcAft>
              <a:buSzPts val="2300"/>
              <a:buChar char="●"/>
            </a:pPr>
            <a:r>
              <a:rPr lang="en-US" sz="2300"/>
              <a:t>Talk with members of your local AAZK chapter</a:t>
            </a:r>
            <a:endParaRPr sz="2300"/>
          </a:p>
          <a:p>
            <a:pPr marL="457200" lvl="0" indent="-374650" algn="l" rtl="0">
              <a:spcBef>
                <a:spcPts val="1000"/>
              </a:spcBef>
              <a:spcAft>
                <a:spcPts val="0"/>
              </a:spcAft>
              <a:buSzPts val="2300"/>
              <a:buChar char="●"/>
            </a:pPr>
            <a:r>
              <a:rPr lang="en-US" sz="2300"/>
              <a:t>Attend events hosted by your local AAZK chapter</a:t>
            </a:r>
            <a:endParaRPr sz="2300"/>
          </a:p>
          <a:p>
            <a:pPr marL="0" lvl="0" indent="0" algn="l" rtl="0">
              <a:spcBef>
                <a:spcPts val="1000"/>
              </a:spcBef>
              <a:spcAft>
                <a:spcPts val="0"/>
              </a:spcAft>
              <a:buNone/>
            </a:pPr>
            <a:endParaRPr sz="2300"/>
          </a:p>
          <a:p>
            <a:pPr marL="0" lvl="0" indent="0" algn="l" rtl="0">
              <a:spcBef>
                <a:spcPts val="1000"/>
              </a:spcBef>
              <a:spcAft>
                <a:spcPts val="1000"/>
              </a:spcAft>
              <a:buNone/>
            </a:pPr>
            <a:endParaRPr sz="2300"/>
          </a:p>
        </p:txBody>
      </p:sp>
      <p:pic>
        <p:nvPicPr>
          <p:cNvPr id="498" name="Google Shape;498;p65"/>
          <p:cNvPicPr preferRelativeResize="0"/>
          <p:nvPr/>
        </p:nvPicPr>
        <p:blipFill>
          <a:blip r:embed="rId4">
            <a:alphaModFix/>
          </a:blip>
          <a:stretch>
            <a:fillRect/>
          </a:stretch>
        </p:blipFill>
        <p:spPr>
          <a:xfrm>
            <a:off x="532925" y="1165850"/>
            <a:ext cx="3850800" cy="4813500"/>
          </a:xfrm>
          <a:prstGeom prst="roundRect">
            <a:avLst>
              <a:gd name="adj" fmla="val 16667"/>
            </a:avLst>
          </a:prstGeom>
          <a:noFill/>
          <a:ln>
            <a:noFill/>
          </a:ln>
          <a:effectLst>
            <a:outerShdw blurRad="57150" dist="190500" dir="8100000" algn="bl" rotWithShape="0">
              <a:srgbClr val="000000">
                <a:alpha val="34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Board of Directors</a:t>
            </a:r>
            <a:endParaRPr b="1"/>
          </a:p>
        </p:txBody>
      </p:sp>
      <p:pic>
        <p:nvPicPr>
          <p:cNvPr id="212" name="Google Shape;212;p34"/>
          <p:cNvPicPr preferRelativeResize="0"/>
          <p:nvPr/>
        </p:nvPicPr>
        <p:blipFill rotWithShape="1">
          <a:blip r:embed="rId3">
            <a:alphaModFix/>
          </a:blip>
          <a:srcRect/>
          <a:stretch/>
        </p:blipFill>
        <p:spPr>
          <a:xfrm>
            <a:off x="891152" y="1230350"/>
            <a:ext cx="2198700" cy="2198700"/>
          </a:xfrm>
          <a:prstGeom prst="roundRect">
            <a:avLst>
              <a:gd name="adj" fmla="val 16667"/>
            </a:avLst>
          </a:prstGeom>
          <a:noFill/>
          <a:ln>
            <a:noFill/>
          </a:ln>
        </p:spPr>
      </p:pic>
      <p:pic>
        <p:nvPicPr>
          <p:cNvPr id="213" name="Google Shape;213;p34"/>
          <p:cNvPicPr preferRelativeResize="0"/>
          <p:nvPr/>
        </p:nvPicPr>
        <p:blipFill rotWithShape="1">
          <a:blip r:embed="rId4">
            <a:alphaModFix/>
          </a:blip>
          <a:srcRect r="25931"/>
          <a:stretch/>
        </p:blipFill>
        <p:spPr>
          <a:xfrm>
            <a:off x="832051" y="3967925"/>
            <a:ext cx="2316900" cy="2316900"/>
          </a:xfrm>
          <a:prstGeom prst="roundRect">
            <a:avLst>
              <a:gd name="adj" fmla="val 16667"/>
            </a:avLst>
          </a:prstGeom>
          <a:noFill/>
          <a:ln>
            <a:noFill/>
          </a:ln>
        </p:spPr>
      </p:pic>
      <p:sp>
        <p:nvSpPr>
          <p:cNvPr id="214" name="Google Shape;214;p34"/>
          <p:cNvSpPr txBox="1"/>
          <p:nvPr/>
        </p:nvSpPr>
        <p:spPr>
          <a:xfrm>
            <a:off x="3509100" y="1291167"/>
            <a:ext cx="2944800" cy="23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Ellen Vossekuil</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000000"/>
                </a:solidFill>
                <a:latin typeface="Calibri"/>
                <a:ea typeface="Calibri"/>
                <a:cs typeface="Calibri"/>
                <a:sym typeface="Calibri"/>
              </a:rPr>
              <a:t>Education Team Oversight</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Calibri"/>
                <a:ea typeface="Calibri"/>
                <a:cs typeface="Calibri"/>
                <a:sym typeface="Calibri"/>
              </a:rPr>
              <a:t>International Outreach Committee (IOC)</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Calibri"/>
                <a:ea typeface="Calibri"/>
                <a:cs typeface="Calibri"/>
                <a:sym typeface="Calibri"/>
              </a:rPr>
              <a:t>AAZK Resource Committee (ARC)</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Calibri"/>
              <a:ea typeface="Calibri"/>
              <a:cs typeface="Calibri"/>
              <a:sym typeface="Calibri"/>
            </a:endParaRPr>
          </a:p>
        </p:txBody>
      </p:sp>
      <p:sp>
        <p:nvSpPr>
          <p:cNvPr id="215" name="Google Shape;215;p34"/>
          <p:cNvSpPr txBox="1"/>
          <p:nvPr/>
        </p:nvSpPr>
        <p:spPr>
          <a:xfrm>
            <a:off x="3509100" y="3967967"/>
            <a:ext cx="3017400" cy="23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Sara Bjerklie</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000000"/>
                </a:solidFill>
                <a:latin typeface="Calibri"/>
                <a:ea typeface="Calibri"/>
                <a:cs typeface="Calibri"/>
                <a:sym typeface="Calibri"/>
              </a:rPr>
              <a:t>Conservation Team Oversight</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Calibri"/>
                <a:ea typeface="Calibri"/>
                <a:cs typeface="Calibri"/>
                <a:sym typeface="Calibri"/>
              </a:rPr>
              <a:t>Conservation Team</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Calibri"/>
                <a:ea typeface="Calibri"/>
                <a:cs typeface="Calibri"/>
                <a:sym typeface="Calibri"/>
              </a:rPr>
              <a:t>Bowling For Rhinos (BFR) Program</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i="0" u="none" strike="noStrike" cap="none">
                <a:solidFill>
                  <a:srgbClr val="000000"/>
                </a:solidFill>
                <a:latin typeface="Calibri"/>
                <a:ea typeface="Calibri"/>
                <a:cs typeface="Calibri"/>
                <a:sym typeface="Calibri"/>
              </a:rPr>
              <a:t>Trees For You and Me (TFYM) Program</a:t>
            </a:r>
            <a:endParaRPr sz="120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Board of Directors</a:t>
            </a:r>
            <a:endParaRPr b="1"/>
          </a:p>
        </p:txBody>
      </p:sp>
      <p:sp>
        <p:nvSpPr>
          <p:cNvPr id="221" name="Google Shape;221;p35"/>
          <p:cNvSpPr txBox="1"/>
          <p:nvPr/>
        </p:nvSpPr>
        <p:spPr>
          <a:xfrm>
            <a:off x="3493300" y="1323500"/>
            <a:ext cx="3814200" cy="231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Abb</a:t>
            </a:r>
            <a:r>
              <a:rPr lang="en-US" sz="1800" b="1">
                <a:latin typeface="Calibri"/>
                <a:ea typeface="Calibri"/>
                <a:cs typeface="Calibri"/>
                <a:sym typeface="Calibri"/>
              </a:rPr>
              <a:t>ie</a:t>
            </a:r>
            <a:r>
              <a:rPr lang="en-US" sz="1800" b="1" i="0" u="none" strike="noStrike" cap="none">
                <a:solidFill>
                  <a:srgbClr val="000000"/>
                </a:solidFill>
                <a:latin typeface="Calibri"/>
                <a:ea typeface="Calibri"/>
                <a:cs typeface="Calibri"/>
                <a:sym typeface="Calibri"/>
              </a:rPr>
              <a:t> Doan</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i="1" u="none" strike="noStrike" cap="none">
                <a:solidFill>
                  <a:srgbClr val="000000"/>
                </a:solidFill>
                <a:latin typeface="Calibri"/>
                <a:ea typeface="Calibri"/>
                <a:cs typeface="Calibri"/>
                <a:sym typeface="Calibri"/>
              </a:rPr>
              <a:t>Communications Team Oversight</a:t>
            </a:r>
            <a:endParaRPr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i="0" u="none" strike="noStrike" cap="none">
                <a:solidFill>
                  <a:srgbClr val="000000"/>
                </a:solidFill>
                <a:latin typeface="Calibri"/>
                <a:ea typeface="Calibri"/>
                <a:cs typeface="Calibri"/>
                <a:sym typeface="Calibri"/>
              </a:rPr>
              <a:t>Communication Committee (Comm2)</a:t>
            </a: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i="0" u="none" strike="noStrike" cap="none">
                <a:solidFill>
                  <a:srgbClr val="000000"/>
                </a:solidFill>
                <a:latin typeface="Calibri"/>
                <a:ea typeface="Calibri"/>
                <a:cs typeface="Calibri"/>
                <a:sym typeface="Calibri"/>
              </a:rPr>
              <a:t>National Zoo Keeper Week Program (NZKW)</a:t>
            </a: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i="0" u="none" strike="noStrike" cap="none">
              <a:solidFill>
                <a:srgbClr val="000000"/>
              </a:solidFill>
              <a:latin typeface="Calibri"/>
              <a:ea typeface="Calibri"/>
              <a:cs typeface="Calibri"/>
              <a:sym typeface="Calibri"/>
            </a:endParaRPr>
          </a:p>
        </p:txBody>
      </p:sp>
      <p:sp>
        <p:nvSpPr>
          <p:cNvPr id="222" name="Google Shape;222;p35"/>
          <p:cNvSpPr txBox="1"/>
          <p:nvPr/>
        </p:nvSpPr>
        <p:spPr>
          <a:xfrm>
            <a:off x="3493300" y="4086300"/>
            <a:ext cx="2888400" cy="23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Kristen Scaglione</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solidFill>
                  <a:srgbClr val="000000"/>
                </a:solidFill>
                <a:latin typeface="Calibri"/>
                <a:ea typeface="Calibri"/>
                <a:cs typeface="Calibri"/>
                <a:sym typeface="Calibri"/>
              </a:rPr>
              <a:t>Regulation Team Oversight</a:t>
            </a:r>
            <a:endParaRPr sz="140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000000"/>
                </a:solidFill>
                <a:latin typeface="Calibri"/>
                <a:ea typeface="Calibri"/>
                <a:cs typeface="Calibri"/>
                <a:sym typeface="Calibri"/>
              </a:rPr>
              <a:t>Bylaws</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000000"/>
                </a:solidFill>
                <a:latin typeface="Calibri"/>
                <a:ea typeface="Calibri"/>
                <a:cs typeface="Calibri"/>
                <a:sym typeface="Calibri"/>
              </a:rPr>
              <a:t>Animal Welfare Committee</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i="0" u="none" strike="noStrike" cap="none">
                <a:solidFill>
                  <a:srgbClr val="000000"/>
                </a:solidFill>
                <a:latin typeface="Calibri"/>
                <a:ea typeface="Calibri"/>
                <a:cs typeface="Calibri"/>
                <a:sym typeface="Calibri"/>
              </a:rPr>
              <a:t>Safety Committee</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Calibri"/>
              <a:ea typeface="Calibri"/>
              <a:cs typeface="Calibri"/>
              <a:sym typeface="Calibri"/>
            </a:endParaRPr>
          </a:p>
        </p:txBody>
      </p:sp>
      <p:pic>
        <p:nvPicPr>
          <p:cNvPr id="223" name="Google Shape;223;p35"/>
          <p:cNvPicPr preferRelativeResize="0"/>
          <p:nvPr/>
        </p:nvPicPr>
        <p:blipFill>
          <a:blip r:embed="rId3">
            <a:alphaModFix/>
          </a:blip>
          <a:stretch>
            <a:fillRect/>
          </a:stretch>
        </p:blipFill>
        <p:spPr>
          <a:xfrm>
            <a:off x="619125" y="1147526"/>
            <a:ext cx="2616000" cy="2415600"/>
          </a:xfrm>
          <a:prstGeom prst="roundRect">
            <a:avLst>
              <a:gd name="adj" fmla="val 16667"/>
            </a:avLst>
          </a:prstGeom>
          <a:noFill/>
          <a:ln>
            <a:noFill/>
          </a:ln>
        </p:spPr>
      </p:pic>
      <p:pic>
        <p:nvPicPr>
          <p:cNvPr id="224" name="Google Shape;224;p35"/>
          <p:cNvPicPr preferRelativeResize="0"/>
          <p:nvPr/>
        </p:nvPicPr>
        <p:blipFill>
          <a:blip r:embed="rId4">
            <a:alphaModFix/>
          </a:blip>
          <a:stretch>
            <a:fillRect/>
          </a:stretch>
        </p:blipFill>
        <p:spPr>
          <a:xfrm>
            <a:off x="590025" y="3987500"/>
            <a:ext cx="2674200" cy="2415600"/>
          </a:xfrm>
          <a:prstGeom prst="roundRect">
            <a:avLst>
              <a:gd name="adj" fmla="val 16667"/>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311700" y="3267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b="1"/>
              <a:t>Board of Directors</a:t>
            </a:r>
            <a:endParaRPr b="1"/>
          </a:p>
        </p:txBody>
      </p:sp>
      <p:sp>
        <p:nvSpPr>
          <p:cNvPr id="230" name="Google Shape;230;p36"/>
          <p:cNvSpPr txBox="1"/>
          <p:nvPr/>
        </p:nvSpPr>
        <p:spPr>
          <a:xfrm>
            <a:off x="3278825" y="1752367"/>
            <a:ext cx="3428100" cy="231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Calibri"/>
                <a:ea typeface="Calibri"/>
                <a:cs typeface="Calibri"/>
                <a:sym typeface="Calibri"/>
              </a:rPr>
              <a:t>James Weinpress</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i="1" u="none" strike="noStrike" cap="none">
                <a:solidFill>
                  <a:srgbClr val="000000"/>
                </a:solidFill>
                <a:latin typeface="Calibri"/>
                <a:ea typeface="Calibri"/>
                <a:cs typeface="Calibri"/>
                <a:sym typeface="Calibri"/>
              </a:rPr>
              <a:t>Recognition Team Oversight</a:t>
            </a:r>
            <a:endParaRPr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i="0" u="none" strike="noStrike" cap="none">
                <a:solidFill>
                  <a:srgbClr val="000000"/>
                </a:solidFill>
                <a:latin typeface="Calibri"/>
                <a:ea typeface="Calibri"/>
                <a:cs typeface="Calibri"/>
                <a:sym typeface="Calibri"/>
              </a:rPr>
              <a:t>Grants Committee</a:t>
            </a: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i="0" u="none" strike="noStrike" cap="none">
                <a:solidFill>
                  <a:srgbClr val="000000"/>
                </a:solidFill>
                <a:latin typeface="Calibri"/>
                <a:ea typeface="Calibri"/>
                <a:cs typeface="Calibri"/>
                <a:sym typeface="Calibri"/>
              </a:rPr>
              <a:t>Awards Committee</a:t>
            </a:r>
            <a:endParaRPr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i="0" u="none" strike="noStrike" cap="none">
              <a:solidFill>
                <a:srgbClr val="000000"/>
              </a:solidFill>
              <a:latin typeface="Calibri"/>
              <a:ea typeface="Calibri"/>
              <a:cs typeface="Calibri"/>
              <a:sym typeface="Calibri"/>
            </a:endParaRPr>
          </a:p>
        </p:txBody>
      </p:sp>
      <p:pic>
        <p:nvPicPr>
          <p:cNvPr id="231" name="Google Shape;231;p36"/>
          <p:cNvPicPr preferRelativeResize="0"/>
          <p:nvPr/>
        </p:nvPicPr>
        <p:blipFill>
          <a:blip r:embed="rId3">
            <a:alphaModFix/>
          </a:blip>
          <a:stretch>
            <a:fillRect/>
          </a:stretch>
        </p:blipFill>
        <p:spPr>
          <a:xfrm>
            <a:off x="1101700" y="1211667"/>
            <a:ext cx="1781100" cy="2857500"/>
          </a:xfrm>
          <a:prstGeom prst="roundRect">
            <a:avLst>
              <a:gd name="adj" fmla="val 16667"/>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311700" y="238958"/>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b="1"/>
              <a:t>AAZK Staff</a:t>
            </a:r>
            <a:endParaRPr sz="2400" b="1"/>
          </a:p>
        </p:txBody>
      </p:sp>
      <p:sp>
        <p:nvSpPr>
          <p:cNvPr id="237" name="Google Shape;237;p37"/>
          <p:cNvSpPr txBox="1">
            <a:spLocks noGrp="1"/>
          </p:cNvSpPr>
          <p:nvPr>
            <p:ph type="body" idx="1"/>
          </p:nvPr>
        </p:nvSpPr>
        <p:spPr>
          <a:xfrm>
            <a:off x="2802725" y="1451125"/>
            <a:ext cx="3013800" cy="7635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400"/>
              <a:buNone/>
            </a:pPr>
            <a:r>
              <a:rPr lang="en-US" sz="1800" b="1">
                <a:solidFill>
                  <a:schemeClr val="dk1"/>
                </a:solidFill>
              </a:rPr>
              <a:t>Ed Hansen</a:t>
            </a:r>
            <a:endParaRPr sz="1800" b="1">
              <a:solidFill>
                <a:schemeClr val="dk1"/>
              </a:solidFill>
            </a:endParaRPr>
          </a:p>
          <a:p>
            <a:pPr marL="0" lvl="0" indent="0" algn="l" rtl="0">
              <a:lnSpc>
                <a:spcPct val="115000"/>
              </a:lnSpc>
              <a:spcBef>
                <a:spcPts val="0"/>
              </a:spcBef>
              <a:spcAft>
                <a:spcPts val="0"/>
              </a:spcAft>
              <a:buSzPts val="1400"/>
              <a:buNone/>
            </a:pPr>
            <a:r>
              <a:rPr lang="en-US" sz="1600">
                <a:solidFill>
                  <a:schemeClr val="dk1"/>
                </a:solidFill>
              </a:rPr>
              <a:t>CEO / CFO</a:t>
            </a:r>
            <a:endParaRPr sz="1600">
              <a:solidFill>
                <a:schemeClr val="dk1"/>
              </a:solidFill>
            </a:endParaRPr>
          </a:p>
        </p:txBody>
      </p:sp>
      <p:sp>
        <p:nvSpPr>
          <p:cNvPr id="238" name="Google Shape;238;p37"/>
          <p:cNvSpPr txBox="1">
            <a:spLocks noGrp="1"/>
          </p:cNvSpPr>
          <p:nvPr>
            <p:ph type="body" idx="2"/>
          </p:nvPr>
        </p:nvSpPr>
        <p:spPr>
          <a:xfrm>
            <a:off x="2954750" y="4548975"/>
            <a:ext cx="3999900" cy="9216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1400"/>
              <a:buNone/>
            </a:pPr>
            <a:r>
              <a:rPr lang="en-US" sz="1800" b="1">
                <a:solidFill>
                  <a:schemeClr val="dk1"/>
                </a:solidFill>
              </a:rPr>
              <a:t>Bethany Bingham</a:t>
            </a:r>
            <a:endParaRPr sz="1800" b="1">
              <a:solidFill>
                <a:schemeClr val="dk1"/>
              </a:solidFill>
            </a:endParaRPr>
          </a:p>
          <a:p>
            <a:pPr marL="0" lvl="0" indent="0" algn="l" rtl="0">
              <a:lnSpc>
                <a:spcPct val="115000"/>
              </a:lnSpc>
              <a:spcBef>
                <a:spcPts val="0"/>
              </a:spcBef>
              <a:spcAft>
                <a:spcPts val="0"/>
              </a:spcAft>
              <a:buSzPts val="1400"/>
              <a:buNone/>
            </a:pPr>
            <a:r>
              <a:rPr lang="en-US" sz="1600">
                <a:solidFill>
                  <a:schemeClr val="dk1"/>
                </a:solidFill>
              </a:rPr>
              <a:t>Director of Professional Development and Conference Management</a:t>
            </a:r>
            <a:endParaRPr sz="1600">
              <a:solidFill>
                <a:schemeClr val="dk1"/>
              </a:solidFill>
            </a:endParaRPr>
          </a:p>
        </p:txBody>
      </p:sp>
      <p:pic>
        <p:nvPicPr>
          <p:cNvPr id="239" name="Google Shape;239;p37"/>
          <p:cNvPicPr preferRelativeResize="0"/>
          <p:nvPr/>
        </p:nvPicPr>
        <p:blipFill rotWithShape="1">
          <a:blip r:embed="rId3">
            <a:alphaModFix/>
          </a:blip>
          <a:srcRect l="10420" r="20019"/>
          <a:stretch/>
        </p:blipFill>
        <p:spPr>
          <a:xfrm>
            <a:off x="698525" y="4306000"/>
            <a:ext cx="2104200" cy="2016300"/>
          </a:xfrm>
          <a:prstGeom prst="roundRect">
            <a:avLst>
              <a:gd name="adj" fmla="val 16667"/>
            </a:avLst>
          </a:prstGeom>
          <a:noFill/>
          <a:ln>
            <a:noFill/>
          </a:ln>
        </p:spPr>
      </p:pic>
      <p:pic>
        <p:nvPicPr>
          <p:cNvPr id="240" name="Google Shape;240;p37"/>
          <p:cNvPicPr preferRelativeResize="0"/>
          <p:nvPr/>
        </p:nvPicPr>
        <p:blipFill>
          <a:blip r:embed="rId4">
            <a:alphaModFix/>
          </a:blip>
          <a:stretch>
            <a:fillRect/>
          </a:stretch>
        </p:blipFill>
        <p:spPr>
          <a:xfrm>
            <a:off x="698525" y="1356879"/>
            <a:ext cx="1911300" cy="2594700"/>
          </a:xfrm>
          <a:prstGeom prst="roundRect">
            <a:avLst>
              <a:gd name="adj" fmla="val 16667"/>
            </a:avLst>
          </a:prstGeom>
          <a:noFill/>
          <a:ln>
            <a:noFill/>
          </a:ln>
        </p:spPr>
      </p:pic>
      <p:pic>
        <p:nvPicPr>
          <p:cNvPr id="241" name="Google Shape;241;p37"/>
          <p:cNvPicPr preferRelativeResize="0"/>
          <p:nvPr/>
        </p:nvPicPr>
        <p:blipFill>
          <a:blip r:embed="rId5">
            <a:alphaModFix/>
          </a:blip>
          <a:stretch>
            <a:fillRect/>
          </a:stretch>
        </p:blipFill>
        <p:spPr>
          <a:xfrm>
            <a:off x="6628200" y="1876813"/>
            <a:ext cx="1987800" cy="2152200"/>
          </a:xfrm>
          <a:prstGeom prst="roundRect">
            <a:avLst>
              <a:gd name="adj" fmla="val 16667"/>
            </a:avLst>
          </a:prstGeom>
          <a:noFill/>
          <a:ln>
            <a:noFill/>
          </a:ln>
        </p:spPr>
      </p:pic>
      <p:sp>
        <p:nvSpPr>
          <p:cNvPr id="242" name="Google Shape;242;p37"/>
          <p:cNvSpPr txBox="1">
            <a:spLocks noGrp="1"/>
          </p:cNvSpPr>
          <p:nvPr>
            <p:ph type="body" idx="1"/>
          </p:nvPr>
        </p:nvSpPr>
        <p:spPr>
          <a:xfrm>
            <a:off x="3447800" y="2840200"/>
            <a:ext cx="3013800" cy="7635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1400"/>
              <a:buNone/>
            </a:pPr>
            <a:r>
              <a:rPr lang="en-US" sz="1800" b="1">
                <a:solidFill>
                  <a:schemeClr val="dk1"/>
                </a:solidFill>
              </a:rPr>
              <a:t>Shane Good</a:t>
            </a:r>
            <a:endParaRPr sz="1800" b="1">
              <a:solidFill>
                <a:schemeClr val="dk1"/>
              </a:solidFill>
            </a:endParaRPr>
          </a:p>
          <a:p>
            <a:pPr marL="0" lvl="0" indent="0" algn="r" rtl="0">
              <a:lnSpc>
                <a:spcPct val="115000"/>
              </a:lnSpc>
              <a:spcBef>
                <a:spcPts val="0"/>
              </a:spcBef>
              <a:spcAft>
                <a:spcPts val="0"/>
              </a:spcAft>
              <a:buSzPts val="1400"/>
              <a:buNone/>
            </a:pPr>
            <a:r>
              <a:rPr lang="en-US" sz="1600">
                <a:solidFill>
                  <a:schemeClr val="dk1"/>
                </a:solidFill>
              </a:rPr>
              <a:t>Animal Keeper Forums’ Editor</a:t>
            </a:r>
            <a:endParaRPr sz="1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6"/>
        <p:cNvGrpSpPr/>
        <p:nvPr/>
      </p:nvGrpSpPr>
      <p:grpSpPr>
        <a:xfrm>
          <a:off x="0" y="0"/>
          <a:ext cx="0" cy="0"/>
          <a:chOff x="0" y="0"/>
          <a:chExt cx="0" cy="0"/>
        </a:xfrm>
      </p:grpSpPr>
      <p:pic>
        <p:nvPicPr>
          <p:cNvPr id="247" name="Google Shape;247;p38" descr="A close up of a logo&#10;&#10;Description automatically generated"/>
          <p:cNvPicPr preferRelativeResize="0"/>
          <p:nvPr/>
        </p:nvPicPr>
        <p:blipFill rotWithShape="1">
          <a:blip r:embed="rId3">
            <a:alphaModFix/>
          </a:blip>
          <a:srcRect/>
          <a:stretch/>
        </p:blipFill>
        <p:spPr>
          <a:xfrm>
            <a:off x="0" y="285750"/>
            <a:ext cx="9144000" cy="6286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9" descr="AAZK_savanna_for-pptemplate.jpg"/>
          <p:cNvPicPr preferRelativeResize="0"/>
          <p:nvPr/>
        </p:nvPicPr>
        <p:blipFill rotWithShape="1">
          <a:blip r:embed="rId3">
            <a:alphaModFix/>
          </a:blip>
          <a:srcRect b="14019"/>
          <a:stretch/>
        </p:blipFill>
        <p:spPr>
          <a:xfrm>
            <a:off x="3314700" y="5105400"/>
            <a:ext cx="5829300" cy="1752600"/>
          </a:xfrm>
          <a:prstGeom prst="rect">
            <a:avLst/>
          </a:prstGeom>
          <a:noFill/>
          <a:ln>
            <a:noFill/>
          </a:ln>
        </p:spPr>
      </p:pic>
      <p:sp>
        <p:nvSpPr>
          <p:cNvPr id="254" name="Google Shape;254;p39"/>
          <p:cNvSpPr txBox="1"/>
          <p:nvPr/>
        </p:nvSpPr>
        <p:spPr>
          <a:xfrm>
            <a:off x="0" y="6172200"/>
            <a:ext cx="39624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7B7B7B"/>
              </a:solidFill>
              <a:latin typeface="Calibri"/>
              <a:ea typeface="Calibri"/>
              <a:cs typeface="Calibri"/>
              <a:sym typeface="Calibri"/>
            </a:endParaRPr>
          </a:p>
        </p:txBody>
      </p:sp>
      <p:sp>
        <p:nvSpPr>
          <p:cNvPr id="255" name="Google Shape;255;p39"/>
          <p:cNvSpPr txBox="1">
            <a:spLocks noGrp="1"/>
          </p:cNvSpPr>
          <p:nvPr>
            <p:ph type="title"/>
          </p:nvPr>
        </p:nvSpPr>
        <p:spPr>
          <a:xfrm>
            <a:off x="311700" y="326792"/>
            <a:ext cx="8520600" cy="7635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0000"/>
              </a:buClr>
              <a:buSzPts val="4050"/>
              <a:buFont typeface="Calibri"/>
              <a:buNone/>
            </a:pPr>
            <a:r>
              <a:rPr lang="en-US"/>
              <a:t>Vision</a:t>
            </a:r>
            <a:endParaRPr/>
          </a:p>
        </p:txBody>
      </p:sp>
      <p:sp>
        <p:nvSpPr>
          <p:cNvPr id="256" name="Google Shape;256;p39"/>
          <p:cNvSpPr txBox="1">
            <a:spLocks noGrp="1"/>
          </p:cNvSpPr>
          <p:nvPr>
            <p:ph type="body" idx="1"/>
          </p:nvPr>
        </p:nvSpPr>
        <p:spPr>
          <a:xfrm>
            <a:off x="311700" y="1470500"/>
            <a:ext cx="8520600" cy="2638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3600"/>
              <a:buFont typeface="Arial"/>
              <a:buNone/>
            </a:pPr>
            <a:r>
              <a:rPr lang="en-US" sz="2500" i="1">
                <a:solidFill>
                  <a:srgbClr val="860637"/>
                </a:solidFill>
                <a:latin typeface="Calibri"/>
                <a:ea typeface="Calibri"/>
                <a:cs typeface="Calibri"/>
                <a:sym typeface="Calibri"/>
              </a:rPr>
              <a:t>AAZK will be the leader in the zoo and aquarium industry fostering professional development and personal connections that advance animal care, animal welfare and conservation.</a:t>
            </a:r>
            <a:endParaRPr sz="2500" i="1">
              <a:solidFill>
                <a:srgbClr val="860637"/>
              </a:solidFill>
              <a:latin typeface="Calibri"/>
              <a:ea typeface="Calibri"/>
              <a:cs typeface="Calibri"/>
              <a:sym typeface="Calibri"/>
            </a:endParaRPr>
          </a:p>
          <a:p>
            <a:pPr marL="0" lvl="0" indent="0" algn="l" rtl="0">
              <a:spcBef>
                <a:spcPts val="0"/>
              </a:spcBef>
              <a:spcAft>
                <a:spcPts val="0"/>
              </a:spcAft>
              <a:buNone/>
            </a:pPr>
            <a:endParaRPr>
              <a:solidFill>
                <a:srgbClr val="86063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AAZK">
  <a:themeElements>
    <a:clrScheme name="Simple Light">
      <a:dk1>
        <a:srgbClr val="000000"/>
      </a:dk1>
      <a:lt1>
        <a:srgbClr val="FFFFFF"/>
      </a:lt1>
      <a:dk2>
        <a:srgbClr val="595959"/>
      </a:dk2>
      <a:lt2>
        <a:srgbClr val="EEEEEE"/>
      </a:lt2>
      <a:accent1>
        <a:srgbClr val="860334"/>
      </a:accent1>
      <a:accent2>
        <a:srgbClr val="F37F10"/>
      </a:accent2>
      <a:accent3>
        <a:srgbClr val="68B3F4"/>
      </a:accent3>
      <a:accent4>
        <a:srgbClr val="5C8A4D"/>
      </a:accent4>
      <a:accent5>
        <a:srgbClr val="93884C"/>
      </a:accent5>
      <a:accent6>
        <a:srgbClr val="999999"/>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2384</Words>
  <Application>Microsoft Office PowerPoint</Application>
  <PresentationFormat>On-screen Show (4:3)</PresentationFormat>
  <Paragraphs>344</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Comic Sans MS</vt:lpstr>
      <vt:lpstr>Georgia</vt:lpstr>
      <vt:lpstr>AAZK</vt:lpstr>
      <vt:lpstr>PowerPoint Presentation</vt:lpstr>
      <vt:lpstr>Mission</vt:lpstr>
      <vt:lpstr>Board of Directors - Executive Board</vt:lpstr>
      <vt:lpstr>Board of Directors</vt:lpstr>
      <vt:lpstr>Board of Directors</vt:lpstr>
      <vt:lpstr>Board of Directors</vt:lpstr>
      <vt:lpstr>AAZK Staff</vt:lpstr>
      <vt:lpstr>PowerPoint Presentation</vt:lpstr>
      <vt:lpstr>Vision</vt:lpstr>
      <vt:lpstr>AAZK Committees</vt:lpstr>
      <vt:lpstr>Purpose of AAZK</vt:lpstr>
      <vt:lpstr>AAZK Programs </vt:lpstr>
      <vt:lpstr>AAZK Bowling For Rhinos -- BFR</vt:lpstr>
      <vt:lpstr>AAZK Trees for You and Me -- TFYM</vt:lpstr>
      <vt:lpstr>National Zoo Keeper Week -- NZKW</vt:lpstr>
      <vt:lpstr>Where In the World are We?</vt:lpstr>
      <vt:lpstr>AAZK Chapters </vt:lpstr>
      <vt:lpstr>PowerPoint Presentation</vt:lpstr>
      <vt:lpstr>Chapter Name        (insert chapter logo)</vt:lpstr>
      <vt:lpstr>Chapter Name       (insert chapter logo)</vt:lpstr>
      <vt:lpstr>Chapter Name                             (insert logo as well)</vt:lpstr>
      <vt:lpstr>Is AAZK just for animal keepers?</vt:lpstr>
      <vt:lpstr>Individual Membership</vt:lpstr>
      <vt:lpstr>PowerPoint Presentation</vt:lpstr>
      <vt:lpstr>AAZK National Conferences</vt:lpstr>
      <vt:lpstr>Future AAZK National Conferences</vt:lpstr>
      <vt:lpstr>Future AAZK National Conferences</vt:lpstr>
      <vt:lpstr>AAZK CORE</vt:lpstr>
      <vt:lpstr>Animal Keepers’ Forum -- AKF</vt:lpstr>
      <vt:lpstr>PowerPoint Presentation</vt:lpstr>
      <vt:lpstr>PowerPoint Presentation</vt:lpstr>
      <vt:lpstr>PowerPoint Presentation</vt:lpstr>
      <vt:lpstr>PowerPoint Presentation</vt:lpstr>
      <vt:lpstr>Student Membership </vt:lpstr>
      <vt:lpstr>How Can You Be A Part of AAZK?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Hansen</dc:creator>
  <cp:lastModifiedBy>Ed Hansen</cp:lastModifiedBy>
  <cp:revision>1</cp:revision>
  <dcterms:modified xsi:type="dcterms:W3CDTF">2021-04-13T16:31:42Z</dcterms:modified>
</cp:coreProperties>
</file>