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306" r:id="rId4"/>
    <p:sldId id="30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4" r:id="rId21"/>
    <p:sldId id="275" r:id="rId22"/>
    <p:sldId id="276" r:id="rId23"/>
    <p:sldId id="277" r:id="rId24"/>
    <p:sldId id="278" r:id="rId25"/>
    <p:sldId id="308" r:id="rId26"/>
    <p:sldId id="279" r:id="rId27"/>
    <p:sldId id="283" r:id="rId28"/>
    <p:sldId id="280" r:id="rId29"/>
    <p:sldId id="281" r:id="rId30"/>
    <p:sldId id="282" r:id="rId31"/>
    <p:sldId id="284" r:id="rId32"/>
    <p:sldId id="285" r:id="rId33"/>
    <p:sldId id="286" r:id="rId34"/>
    <p:sldId id="287" r:id="rId35"/>
    <p:sldId id="288" r:id="rId36"/>
    <p:sldId id="289" r:id="rId37"/>
    <p:sldId id="291" r:id="rId38"/>
    <p:sldId id="290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9" r:id="rId54"/>
    <p:sldId id="31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8B7846-D548-4FCB-B3DF-8C0C01076639}">
          <p14:sldIdLst>
            <p14:sldId id="257"/>
            <p14:sldId id="256"/>
            <p14:sldId id="306"/>
            <p14:sldId id="307"/>
            <p14:sldId id="258"/>
            <p14:sldId id="259"/>
            <p14:sldId id="260"/>
            <p14:sldId id="261"/>
            <p14:sldId id="262"/>
            <p14:sldId id="263"/>
            <p14:sldId id="265"/>
          </p14:sldIdLst>
        </p14:section>
        <p14:section name="Untitled Section" id="{0256C209-65FD-4065-BE19-26E8FAD7FD34}">
          <p14:sldIdLst>
            <p14:sldId id="266"/>
            <p14:sldId id="267"/>
            <p14:sldId id="268"/>
            <p14:sldId id="269"/>
            <p14:sldId id="270"/>
            <p14:sldId id="271"/>
            <p14:sldId id="273"/>
            <p14:sldId id="272"/>
            <p14:sldId id="274"/>
            <p14:sldId id="275"/>
            <p14:sldId id="276"/>
            <p14:sldId id="277"/>
            <p14:sldId id="278"/>
            <p14:sldId id="308"/>
            <p14:sldId id="279"/>
            <p14:sldId id="283"/>
            <p14:sldId id="280"/>
            <p14:sldId id="281"/>
            <p14:sldId id="282"/>
            <p14:sldId id="284"/>
            <p14:sldId id="285"/>
            <p14:sldId id="286"/>
            <p14:sldId id="287"/>
            <p14:sldId id="288"/>
            <p14:sldId id="289"/>
            <p14:sldId id="291"/>
            <p14:sldId id="290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9"/>
            <p14:sldId id="31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127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EB17-A62F-4A17-8509-7318887B8F49}" type="datetimeFigureOut">
              <a:rPr lang="en-US" smtClean="0"/>
              <a:t>9/16/2012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FE6D-82D6-4AC0-80F4-B3F54FC5E92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EB17-A62F-4A17-8509-7318887B8F49}" type="datetimeFigureOut">
              <a:rPr lang="en-US" smtClean="0"/>
              <a:t>9/16/2012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FE6D-82D6-4AC0-80F4-B3F54FC5E9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EB17-A62F-4A17-8509-7318887B8F49}" type="datetimeFigureOut">
              <a:rPr lang="en-US" smtClean="0"/>
              <a:t>9/16/2012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FE6D-82D6-4AC0-80F4-B3F54FC5E9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EB17-A62F-4A17-8509-7318887B8F49}" type="datetimeFigureOut">
              <a:rPr lang="en-US" smtClean="0"/>
              <a:t>9/16/2012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FE6D-82D6-4AC0-80F4-B3F54FC5E9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EB17-A62F-4A17-8509-7318887B8F49}" type="datetimeFigureOut">
              <a:rPr lang="en-US" smtClean="0"/>
              <a:t>9/16/2012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731FE6D-82D6-4AC0-80F4-B3F54FC5E92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EB17-A62F-4A17-8509-7318887B8F49}" type="datetimeFigureOut">
              <a:rPr lang="en-US" smtClean="0"/>
              <a:t>9/16/2012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FE6D-82D6-4AC0-80F4-B3F54FC5E9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EB17-A62F-4A17-8509-7318887B8F49}" type="datetimeFigureOut">
              <a:rPr lang="en-US" smtClean="0"/>
              <a:t>9/16/2012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FE6D-82D6-4AC0-80F4-B3F54FC5E9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EB17-A62F-4A17-8509-7318887B8F49}" type="datetimeFigureOut">
              <a:rPr lang="en-US" smtClean="0"/>
              <a:t>9/16/2012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FE6D-82D6-4AC0-80F4-B3F54FC5E9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EB17-A62F-4A17-8509-7318887B8F49}" type="datetimeFigureOut">
              <a:rPr lang="en-US" smtClean="0"/>
              <a:t>9/16/2012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FE6D-82D6-4AC0-80F4-B3F54FC5E9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EB17-A62F-4A17-8509-7318887B8F49}" type="datetimeFigureOut">
              <a:rPr lang="en-US" smtClean="0"/>
              <a:t>9/16/2012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FE6D-82D6-4AC0-80F4-B3F54FC5E9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EB17-A62F-4A17-8509-7318887B8F49}" type="datetimeFigureOut">
              <a:rPr lang="en-US" smtClean="0"/>
              <a:t>9/16/2012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FE6D-82D6-4AC0-80F4-B3F54FC5E9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D2EB17-A62F-4A17-8509-7318887B8F49}" type="datetimeFigureOut">
              <a:rPr lang="en-US" smtClean="0"/>
              <a:t>9/16/2012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31FE6D-82D6-4AC0-80F4-B3F54FC5E92C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/>
              <a:t>Humboldt Penguin </a:t>
            </a:r>
            <a:r>
              <a:rPr lang="en-US" sz="3200" dirty="0" smtClean="0"/>
              <a:t>Breeding Management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at the Rosamond Gifford Zoo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133600"/>
            <a:ext cx="5765800" cy="4324350"/>
          </a:xfrm>
        </p:spPr>
      </p:pic>
    </p:spTree>
    <p:extLst>
      <p:ext uri="{BB962C8B-B14F-4D97-AF65-F5344CB8AC3E}">
        <p14:creationId xmlns:p14="http://schemas.microsoft.com/office/powerpoint/2010/main" val="64659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Correspondence between the Senior staff and  </a:t>
            </a:r>
            <a:r>
              <a:rPr lang="en-US" dirty="0"/>
              <a:t>SSP </a:t>
            </a:r>
            <a:r>
              <a:rPr lang="en-US" dirty="0" smtClean="0"/>
              <a:t>managers to establish a </a:t>
            </a:r>
            <a:r>
              <a:rPr lang="en-US" dirty="0"/>
              <a:t>plan throughout the breeding season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Establish and post a “Breeding season protocol” for the area. Make sure all staff members adhere to 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Observing </a:t>
            </a:r>
            <a:r>
              <a:rPr lang="en-US" dirty="0"/>
              <a:t>&amp; recording all </a:t>
            </a:r>
            <a:r>
              <a:rPr lang="en-US" dirty="0" smtClean="0"/>
              <a:t>breeding activity; this includes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copulation </a:t>
            </a:r>
            <a:r>
              <a:rPr lang="en-US" sz="2400" dirty="0"/>
              <a:t>to nest </a:t>
            </a:r>
            <a:r>
              <a:rPr lang="en-US" sz="2400" dirty="0" smtClean="0"/>
              <a:t>building</a:t>
            </a:r>
            <a:r>
              <a:rPr lang="en-US" sz="2400" dirty="0"/>
              <a:t>, 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identifying </a:t>
            </a:r>
            <a:r>
              <a:rPr lang="en-US" sz="2400" dirty="0"/>
              <a:t>potential conflicts; </a:t>
            </a:r>
            <a:r>
              <a:rPr lang="en-US" sz="2400" dirty="0" smtClean="0"/>
              <a:t>disputes over               territory</a:t>
            </a:r>
            <a:r>
              <a:rPr lang="en-US" sz="2400" dirty="0"/>
              <a:t>, </a:t>
            </a:r>
            <a:r>
              <a:rPr lang="en-US" sz="2400" dirty="0" smtClean="0"/>
              <a:t>and disagreements among existing pairs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allows staff to plan for potential foster pairs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Monitoring egg development and subsequent chick development, immediately addressing any concerns that arise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42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Have a primary keeper for the area (limiting cross-training during breeding season)</a:t>
            </a:r>
          </a:p>
          <a:p>
            <a:pPr marL="137160" indent="0">
              <a:buNone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Staff adjust their </a:t>
            </a:r>
            <a:r>
              <a:rPr lang="en-US" dirty="0"/>
              <a:t>actions and routines and </a:t>
            </a:r>
            <a:r>
              <a:rPr lang="en-US" dirty="0" smtClean="0"/>
              <a:t>are </a:t>
            </a:r>
            <a:r>
              <a:rPr lang="en-US" dirty="0"/>
              <a:t>able to work around the birds without disrupting </a:t>
            </a:r>
            <a:r>
              <a:rPr lang="en-US" dirty="0" smtClean="0"/>
              <a:t>them</a:t>
            </a:r>
          </a:p>
          <a:p>
            <a:pPr marL="137160" indent="0">
              <a:buNone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1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 set-up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Exhibit design allows birds the opportunity to establish a breeding site outdoors or indoors</a:t>
            </a:r>
          </a:p>
          <a:p>
            <a:r>
              <a:rPr lang="en-US" dirty="0" smtClean="0"/>
              <a:t>Outdoor nest are accessible all year round. Nest crates are supplied indoors at onset of breeding season.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5581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Outdoor Burrows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 smtClean="0"/>
              <a:t>Burrows are spread out along exhibit to minimize disputes among males</a:t>
            </a:r>
          </a:p>
          <a:p>
            <a:r>
              <a:rPr lang="en-US" sz="1800" dirty="0" smtClean="0"/>
              <a:t>Tops are removable and entire burrow can be cleaned when needed (usually mid-late summer)</a:t>
            </a:r>
          </a:p>
          <a:p>
            <a:r>
              <a:rPr lang="en-US" sz="1800" dirty="0" smtClean="0"/>
              <a:t>Burrows are equipped with (2) drainage pipes</a:t>
            </a:r>
            <a:endParaRPr lang="en-US" sz="1800" dirty="0"/>
          </a:p>
          <a:p>
            <a:r>
              <a:rPr lang="en-US" sz="1800" dirty="0" smtClean="0"/>
              <a:t>Rocks are supplied in the burrows </a:t>
            </a:r>
          </a:p>
          <a:p>
            <a:r>
              <a:rPr lang="en-US" sz="1800" dirty="0" smtClean="0"/>
              <a:t>Several larger piles of rocks are available along the exhibit for the penguins to add to nests</a:t>
            </a:r>
          </a:p>
        </p:txBody>
      </p:sp>
    </p:spTree>
    <p:extLst>
      <p:ext uri="{BB962C8B-B14F-4D97-AF65-F5344CB8AC3E}">
        <p14:creationId xmlns:p14="http://schemas.microsoft.com/office/powerpoint/2010/main" val="174723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Indoor Burrows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44" y="2348706"/>
            <a:ext cx="2271712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Air kennels (size #200)</a:t>
            </a:r>
          </a:p>
          <a:p>
            <a:r>
              <a:rPr lang="en-US" sz="2000" dirty="0" smtClean="0"/>
              <a:t>Equipped with Dri-deck</a:t>
            </a:r>
            <a:r>
              <a:rPr lang="en-US" sz="2000" dirty="0" smtClean="0">
                <a:latin typeface="Mangal"/>
                <a:cs typeface="Mangal"/>
              </a:rPr>
              <a:t>®</a:t>
            </a:r>
            <a:r>
              <a:rPr lang="en-US" sz="2000" dirty="0" smtClean="0"/>
              <a:t> matting, clay cat litter, and rocks</a:t>
            </a:r>
          </a:p>
          <a:p>
            <a:r>
              <a:rPr lang="en-US" sz="2000" dirty="0" smtClean="0"/>
              <a:t>Additional piles of rocks are placed in the room</a:t>
            </a:r>
          </a:p>
          <a:p>
            <a:r>
              <a:rPr lang="en-US" sz="2000" dirty="0" smtClean="0"/>
              <a:t>Space kennels accordingly to minimize disputes among males</a:t>
            </a:r>
          </a:p>
        </p:txBody>
      </p:sp>
    </p:spTree>
    <p:extLst>
      <p:ext uri="{BB962C8B-B14F-4D97-AF65-F5344CB8AC3E}">
        <p14:creationId xmlns:p14="http://schemas.microsoft.com/office/powerpoint/2010/main" val="267360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Indoor Burrows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1374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Egg Incubation and Data Collection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Staff at RGZ have made it a policy to obtain as much data as we can during incubation.</a:t>
            </a:r>
          </a:p>
          <a:p>
            <a:r>
              <a:rPr lang="en-US" sz="2400" dirty="0" smtClean="0"/>
              <a:t>Monitor egg development throughout incubation (1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candling then optimally once per week until pipping)</a:t>
            </a:r>
          </a:p>
          <a:p>
            <a:r>
              <a:rPr lang="en-US" sz="2400" dirty="0" smtClean="0"/>
              <a:t>Staff discussion on when to foster eggs/chicks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6696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for fostering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Allows non-recommended SSP pairs to gain experience of incubation and raising chicks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Some pairs may be genetically valuable but behaviorally questionable in terms of parenting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Eases burden on pairs raising 2 chicks at once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Allows for early double-clutching in a breeding season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Techniques to obtain and check developing eggs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Ideally it is best to check egg development when only one parent is on the nest</a:t>
            </a:r>
          </a:p>
          <a:p>
            <a:r>
              <a:rPr lang="en-US" sz="2000" dirty="0" smtClean="0"/>
              <a:t>Crate &amp; burrow design and placement requires staff to access the eggs from the entrance of the nest</a:t>
            </a:r>
          </a:p>
          <a:p>
            <a:r>
              <a:rPr lang="en-US" sz="2000" dirty="0" smtClean="0"/>
              <a:t>Using a large bath towel, staff can safely obtain the egg(s) by gently lifting up the bird that is incubating</a:t>
            </a:r>
          </a:p>
          <a:p>
            <a:r>
              <a:rPr lang="en-US" sz="2000" dirty="0" smtClean="0"/>
              <a:t>Always keep egg covered in your hand, do not rotate while in the nest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Most pairs (especially inexperienced ones), receive a dummy egg while the natural egg is removed for candling </a:t>
            </a:r>
          </a:p>
          <a:p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49795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990600"/>
            <a:ext cx="6400800" cy="32004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Presenters:</a:t>
            </a:r>
          </a:p>
          <a:p>
            <a:r>
              <a:rPr lang="en-US" sz="2400" dirty="0" smtClean="0"/>
              <a:t> Henry Fox,  Director</a:t>
            </a:r>
          </a:p>
          <a:p>
            <a:r>
              <a:rPr lang="en-US" sz="2400" dirty="0" smtClean="0"/>
              <a:t>Adrienne Whiteley, Collection Manager</a:t>
            </a:r>
          </a:p>
          <a:p>
            <a:r>
              <a:rPr lang="en-US" sz="2400" dirty="0" smtClean="0"/>
              <a:t>Deborah Tobin, Penguin Keeper</a:t>
            </a:r>
          </a:p>
        </p:txBody>
      </p:sp>
    </p:spTree>
    <p:extLst>
      <p:ext uri="{BB962C8B-B14F-4D97-AF65-F5344CB8AC3E}">
        <p14:creationId xmlns:p14="http://schemas.microsoft.com/office/powerpoint/2010/main" val="110445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600" dirty="0" smtClean="0"/>
              <a:t>Staff should conduct 1st candling at day 7-10 of incubation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 smtClean="0"/>
              <a:t>Recommend candling all eggs throughout the breeding season regardless of SSP recommendations . (Important to have fertility records for reference.)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 smtClean="0"/>
              <a:t>Eggs should be weighed and checked thoroughly at each candling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 smtClean="0"/>
              <a:t>Weekly candling allows staff to address any issues that arise (</a:t>
            </a:r>
            <a:r>
              <a:rPr lang="en-US" sz="2600" dirty="0" err="1" smtClean="0"/>
              <a:t>ie</a:t>
            </a:r>
            <a:r>
              <a:rPr lang="en-US" sz="2600" dirty="0" smtClean="0"/>
              <a:t>; improper weight loss of egg(s), too much weight loss,  compromises of egg exterior)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considerations during incubation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Feeding nesting birds: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Optimally staff does not feed birds in their nests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Want to encourage parents switching off the nest equally,(limits one parent from staying on the nest too long, decreases displaced aggression of one bird towards another)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Continue offering normal amounts of fish to all birds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Chick hatching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Based on incubation records, staff should know the approximate </a:t>
            </a:r>
            <a:r>
              <a:rPr lang="en-US" sz="2000" dirty="0" err="1" smtClean="0"/>
              <a:t>pipping</a:t>
            </a:r>
            <a:r>
              <a:rPr lang="en-US" sz="2000" dirty="0" smtClean="0"/>
              <a:t> and hatch dates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C</a:t>
            </a:r>
            <a:r>
              <a:rPr lang="en-US" sz="2000" dirty="0" smtClean="0"/>
              <a:t>hick should hatch within 24 hours of an external pip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Staff should be able to identify strong vocalizations vs. distressed ones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Determine if assist hatching is needed</a:t>
            </a:r>
            <a:endParaRPr lang="en-US" sz="2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0813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Considerations of Assist Hatching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Chicks vocalizations are strong but there is slow progress in hatching</a:t>
            </a:r>
          </a:p>
          <a:p>
            <a:pPr marL="13716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Egg membrane drying out too quickly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Ideally it is best to not intervene in the hatching process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Risk of pre-mature umbilical separation</a:t>
            </a:r>
          </a:p>
          <a:p>
            <a:pPr marL="585216" lvl="1" indent="0"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1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 Hatching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Only EXPERIENCED staff should assist hatch an egg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Theory behind assisting is “Giving them a little extra room”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Carefully and slowly moisten membrane with very small amounts of sterile water and peel away shell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Want to avoid chick aspirating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Use </a:t>
            </a:r>
            <a:r>
              <a:rPr lang="en-US" dirty="0" err="1" smtClean="0"/>
              <a:t>hemastats</a:t>
            </a:r>
            <a:r>
              <a:rPr lang="en-US" dirty="0" smtClean="0"/>
              <a:t> to pull egg shell pieces away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Remove pieces that have completely separated from the membrane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marL="585216" lvl="1" indent="0">
              <a:buNone/>
            </a:pPr>
            <a:endParaRPr lang="en-US" dirty="0" smtClean="0"/>
          </a:p>
          <a:p>
            <a:pPr marL="585216" lvl="1" indent="0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marL="585216" lvl="1" indent="0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q"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5106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 hatching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4038600" cy="29718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188"/>
            <a:ext cx="4038600" cy="3029987"/>
          </a:xfrm>
        </p:spPr>
      </p:pic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304800" y="1567543"/>
            <a:ext cx="4114800" cy="718457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1800" dirty="0" smtClean="0"/>
              <a:t>Hydrate membranes first then remove shell exterior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4191000" y="1524000"/>
            <a:ext cx="4800601" cy="762001"/>
          </a:xfrm>
        </p:spPr>
        <p:txBody>
          <a:bodyPr>
            <a:normAutofit/>
          </a:bodyPr>
          <a:lstStyle/>
          <a:p>
            <a:pPr marL="137160" lvl="0" indent="0" algn="ctr">
              <a:buClr>
                <a:prstClr val="white">
                  <a:shade val="95000"/>
                </a:prstClr>
              </a:buClr>
              <a:buNone/>
            </a:pPr>
            <a:r>
              <a:rPr lang="en-US" sz="1800" dirty="0">
                <a:solidFill>
                  <a:prstClr val="white"/>
                </a:solidFill>
              </a:rPr>
              <a:t>Giving them a little more </a:t>
            </a:r>
            <a:endParaRPr lang="en-US" sz="1800" dirty="0" smtClean="0">
              <a:solidFill>
                <a:prstClr val="white"/>
              </a:solidFill>
            </a:endParaRPr>
          </a:p>
          <a:p>
            <a:pPr marL="137160" lvl="0" indent="0" algn="ctr">
              <a:buClr>
                <a:prstClr val="white">
                  <a:shade val="95000"/>
                </a:prstClr>
              </a:buClr>
              <a:buNone/>
            </a:pPr>
            <a:r>
              <a:rPr lang="en-US" sz="1800" dirty="0" smtClean="0">
                <a:solidFill>
                  <a:prstClr val="white"/>
                </a:solidFill>
              </a:rPr>
              <a:t>breathing </a:t>
            </a:r>
            <a:r>
              <a:rPr lang="en-US" sz="1800" dirty="0">
                <a:solidFill>
                  <a:prstClr val="white"/>
                </a:solidFill>
              </a:rPr>
              <a:t>room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 hatch priorities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Obtain hatch weight</a:t>
            </a:r>
          </a:p>
          <a:p>
            <a:r>
              <a:rPr lang="en-US" dirty="0" smtClean="0"/>
              <a:t> Collect remaining shell pieces for gender testing</a:t>
            </a:r>
          </a:p>
          <a:p>
            <a:r>
              <a:rPr lang="en-US" dirty="0" smtClean="0"/>
              <a:t>Check umbilicus for proper closing</a:t>
            </a:r>
          </a:p>
          <a:p>
            <a:r>
              <a:rPr lang="en-US" dirty="0" smtClean="0"/>
              <a:t>Check feed response from chick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hatch priorities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9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14" y="2531067"/>
            <a:ext cx="2822171" cy="2664229"/>
          </a:xfrm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495800" cy="750887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Obtain Hatch weight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343400" y="1524000"/>
            <a:ext cx="4648201" cy="750887"/>
          </a:xfrm>
        </p:spPr>
        <p:txBody>
          <a:bodyPr/>
          <a:lstStyle/>
          <a:p>
            <a:pPr algn="ctr"/>
            <a:r>
              <a:rPr lang="en-US" sz="2400" dirty="0"/>
              <a:t>Check Umbilicus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and Foster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Increase food offering minimum 3x’s up to 5x’s daily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If available staff can use alternative fish (silversides) when chicks are smaller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Parent birds will select smaller fish if they have the opportunity when chicks are young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marL="585216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3883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Chick development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2590254"/>
            <a:ext cx="3394472" cy="254585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5325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Objectives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strategies to create a successful breeding program</a:t>
            </a:r>
          </a:p>
          <a:p>
            <a:r>
              <a:rPr lang="en-US" dirty="0" smtClean="0"/>
              <a:t>Highlight techniques for nest set –up</a:t>
            </a:r>
          </a:p>
          <a:p>
            <a:r>
              <a:rPr lang="en-US" dirty="0" smtClean="0"/>
              <a:t>Describe theories behind fostering and highlight techniques to obtain egg data</a:t>
            </a:r>
          </a:p>
          <a:p>
            <a:r>
              <a:rPr lang="en-US" dirty="0" smtClean="0"/>
              <a:t>Demonstrate egg candling and describe other incubation practices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5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weight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possible staff should obtain daily weight on the chicks for the first 3 weeks</a:t>
            </a:r>
          </a:p>
          <a:p>
            <a:r>
              <a:rPr lang="en-US" dirty="0" smtClean="0"/>
              <a:t>Minimum of bi-weekly weights up through weaning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38130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to expect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Chicks may begin exploring outside of nest by 4 weeks.</a:t>
            </a:r>
          </a:p>
          <a:p>
            <a:r>
              <a:rPr lang="en-US" dirty="0" smtClean="0"/>
              <a:t>Identify any hazards in regards to chicks when exploring, (</a:t>
            </a:r>
            <a:r>
              <a:rPr lang="en-US" dirty="0" err="1" smtClean="0"/>
              <a:t>ie</a:t>
            </a:r>
            <a:r>
              <a:rPr lang="en-US" dirty="0" smtClean="0"/>
              <a:t>: access to water)</a:t>
            </a:r>
          </a:p>
          <a:p>
            <a:r>
              <a:rPr lang="en-US" dirty="0" smtClean="0"/>
              <a:t>Monitor parental response when chicks are out</a:t>
            </a:r>
          </a:p>
          <a:p>
            <a:r>
              <a:rPr lang="en-US" dirty="0" smtClean="0"/>
              <a:t>Observe parental response when chicks re-enter the nest</a:t>
            </a:r>
          </a:p>
          <a:p>
            <a:r>
              <a:rPr lang="en-US" dirty="0" smtClean="0"/>
              <a:t>Monitor possibility of earlier than normal weaning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Pull as early as 40 days</a:t>
            </a:r>
          </a:p>
          <a:p>
            <a:r>
              <a:rPr lang="en-US" dirty="0" smtClean="0"/>
              <a:t>Signs that indicate to start weaning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Continuous food solicitations by chick after parents were fed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Parents pecking at chicks or refusing to allow chicks to return back into nest</a:t>
            </a:r>
          </a:p>
          <a:p>
            <a:pPr marL="585216" lvl="1" indent="0"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4043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Best to wean chicks together if possible</a:t>
            </a:r>
          </a:p>
          <a:p>
            <a:r>
              <a:rPr lang="en-US" dirty="0" smtClean="0"/>
              <a:t>Assist feed until chicks accept fish directly by hand</a:t>
            </a:r>
          </a:p>
          <a:p>
            <a:r>
              <a:rPr lang="en-US" dirty="0" smtClean="0"/>
              <a:t>Habituation to staff</a:t>
            </a:r>
          </a:p>
          <a:p>
            <a:r>
              <a:rPr lang="en-US" dirty="0" smtClean="0"/>
              <a:t>Scale training</a:t>
            </a:r>
          </a:p>
          <a:p>
            <a:r>
              <a:rPr lang="en-US" dirty="0" smtClean="0"/>
              <a:t>Pool lesson</a:t>
            </a:r>
            <a:r>
              <a:rPr lang="en-US" dirty="0"/>
              <a:t>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26719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 feeding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average it may take from 3 days to 2 weeks for a chick to readily solicit and accept food by hand (each individual is unique)</a:t>
            </a:r>
          </a:p>
          <a:p>
            <a:r>
              <a:rPr lang="en-US" dirty="0" smtClean="0"/>
              <a:t>Hydrate fish for approximately the first 5 days using 50/50 solution of electrolytes and tap water</a:t>
            </a:r>
          </a:p>
          <a:p>
            <a:r>
              <a:rPr lang="en-US" dirty="0" smtClean="0"/>
              <a:t>Give breaks between each fish for the first few sessions</a:t>
            </a:r>
          </a:p>
          <a:p>
            <a:r>
              <a:rPr lang="en-US" dirty="0" smtClean="0"/>
              <a:t>Chicks that catch on early should be placed on regular schedule </a:t>
            </a:r>
            <a:r>
              <a:rPr lang="en-US" dirty="0" err="1" smtClean="0"/>
              <a:t>ie</a:t>
            </a:r>
            <a:r>
              <a:rPr lang="en-US" dirty="0" smtClean="0"/>
              <a:t>: 2x’s per day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3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Habituation to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Allow chicks to become used to all facets of staff working around them</a:t>
            </a:r>
          </a:p>
          <a:p>
            <a:r>
              <a:rPr lang="en-US" dirty="0" smtClean="0"/>
              <a:t>Handling should incorporate being picked up, desensitizing for various procedures</a:t>
            </a:r>
          </a:p>
          <a:p>
            <a:r>
              <a:rPr lang="en-US" dirty="0" smtClean="0"/>
              <a:t>Identify potential birds that may be especially tractable and can later be used for special events; tours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61001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Goal: acquire voluntary weights on a regular basis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Become part of the chicks routine of moving from one holding room to another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0980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5957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training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1167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Acclimating and giving the chicks “practice time” before joining the colony</a:t>
            </a:r>
          </a:p>
          <a:p>
            <a:r>
              <a:rPr lang="en-US" dirty="0" smtClean="0"/>
              <a:t>Monitoring overall safety of getting in &amp; out of pool on their own</a:t>
            </a:r>
          </a:p>
          <a:p>
            <a:r>
              <a:rPr lang="en-US" dirty="0" smtClean="0"/>
              <a:t>Depending on staff; should only work one chick at a time initially</a:t>
            </a:r>
          </a:p>
          <a:p>
            <a:r>
              <a:rPr lang="en-US" dirty="0" smtClean="0"/>
              <a:t>Slowly increase time allowed in practice pools 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7844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with colony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All chicks should meet certain standards before joining exhibit colony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Soliciting from keeper(s) and accepting food readily by hand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Safely maneuvering in/out of practice pools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Received all required vaccines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 staff involvement during hatching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Highlight post-hatch priorities and needs of parents</a:t>
            </a:r>
          </a:p>
          <a:p>
            <a:r>
              <a:rPr lang="en-US" dirty="0" smtClean="0"/>
              <a:t>Discuss importance of monitoring chick development</a:t>
            </a:r>
          </a:p>
          <a:p>
            <a:r>
              <a:rPr lang="en-US" dirty="0" smtClean="0"/>
              <a:t>Discuss all aspects of weaning chicks through their integration with colony</a:t>
            </a:r>
          </a:p>
          <a:p>
            <a:r>
              <a:rPr lang="en-US" dirty="0" smtClean="0"/>
              <a:t>Highlight special cases and research opportunities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5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with colony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Staff should discuss best way to introduce chicks out on exhibit</a:t>
            </a:r>
          </a:p>
          <a:p>
            <a:r>
              <a:rPr lang="en-US" dirty="0" smtClean="0"/>
              <a:t>Be willing to adjust your strategy from year to year</a:t>
            </a:r>
          </a:p>
          <a:p>
            <a:r>
              <a:rPr lang="en-US" dirty="0" smtClean="0"/>
              <a:t>Expect some hazing from other birds</a:t>
            </a:r>
          </a:p>
          <a:p>
            <a:r>
              <a:rPr lang="en-US" dirty="0" smtClean="0"/>
              <a:t>May want to temporarily remove problematic birds from the exhibit during initial introduction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6610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Integration with Colony</a:t>
            </a:r>
            <a:br>
              <a:rPr lang="en-US" sz="2800" dirty="0" smtClean="0"/>
            </a:br>
            <a:r>
              <a:rPr lang="en-US" sz="2800" dirty="0" smtClean="0"/>
              <a:t>Let chicks explore the exhibit on their own before introducing other colony members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7674"/>
            <a:ext cx="4038600" cy="3031014"/>
          </a:xfrm>
        </p:spPr>
      </p:pic>
    </p:spTree>
    <p:extLst>
      <p:ext uri="{BB962C8B-B14F-4D97-AF65-F5344CB8AC3E}">
        <p14:creationId xmlns:p14="http://schemas.microsoft.com/office/powerpoint/2010/main" val="76728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Integration with colony</a:t>
            </a:r>
            <a:br>
              <a:rPr lang="en-US" dirty="0" smtClean="0"/>
            </a:br>
            <a:r>
              <a:rPr lang="en-US" dirty="0" smtClean="0"/>
              <a:t>-Slowly introduce rest of colony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9847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 cases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4800" dirty="0" err="1" smtClean="0"/>
              <a:t>Aspergillosis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5708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Hugo’s Story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Hugo hatched on June 26, 2009</a:t>
            </a:r>
          </a:p>
          <a:p>
            <a:r>
              <a:rPr lang="en-US" dirty="0" smtClean="0"/>
              <a:t>At 21 days old he was observed venturing out of the nest with one or both of his parents</a:t>
            </a:r>
          </a:p>
          <a:p>
            <a:r>
              <a:rPr lang="en-US" dirty="0" smtClean="0"/>
              <a:t>Appeared strong and alert, and was steadily gaining weight, indicating that nothing seemed to be abnormal except for early exit of the nest</a:t>
            </a:r>
          </a:p>
          <a:p>
            <a:r>
              <a:rPr lang="en-US" dirty="0" smtClean="0"/>
              <a:t>After 3 days of this exploratory behavior he would have </a:t>
            </a:r>
            <a:r>
              <a:rPr lang="en-US" dirty="0"/>
              <a:t>b</a:t>
            </a:r>
            <a:r>
              <a:rPr lang="en-US" dirty="0" smtClean="0"/>
              <a:t>outs of energy and suddenly fall asleep outside of the nest.  Parents were suddenly very skittish (abnormal for them as they are very experienced)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424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Hugo’s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 day 3 symptoms of labored breathing and wheezing appeared</a:t>
            </a:r>
          </a:p>
          <a:p>
            <a:r>
              <a:rPr lang="en-US" dirty="0" smtClean="0"/>
              <a:t>Membranes were very pale</a:t>
            </a:r>
          </a:p>
          <a:p>
            <a:r>
              <a:rPr lang="en-US" dirty="0" smtClean="0"/>
              <a:t>Initial evaluation by veterinary staff indicated a  potential heart murmur and/or </a:t>
            </a:r>
            <a:r>
              <a:rPr lang="en-US" dirty="0" err="1" smtClean="0"/>
              <a:t>aspergillosis</a:t>
            </a:r>
            <a:endParaRPr lang="en-US" dirty="0" smtClean="0"/>
          </a:p>
          <a:p>
            <a:r>
              <a:rPr lang="en-US" dirty="0" smtClean="0"/>
              <a:t>Hugo placed on O</a:t>
            </a:r>
            <a:r>
              <a:rPr lang="en-US" sz="1800" dirty="0" smtClean="0"/>
              <a:t>2  </a:t>
            </a:r>
            <a:r>
              <a:rPr lang="en-US" dirty="0" smtClean="0"/>
              <a:t>for 45 minutes</a:t>
            </a:r>
            <a:r>
              <a:rPr lang="en-US" sz="1800" dirty="0" smtClean="0"/>
              <a:t> </a:t>
            </a:r>
            <a:r>
              <a:rPr lang="en-US" dirty="0" smtClean="0"/>
              <a:t>and immediately placed on a regime of </a:t>
            </a:r>
            <a:r>
              <a:rPr lang="en-US" dirty="0" err="1" smtClean="0"/>
              <a:t>Voriconazole</a:t>
            </a:r>
            <a:r>
              <a:rPr lang="en-US" dirty="0" smtClean="0"/>
              <a:t> and </a:t>
            </a:r>
            <a:r>
              <a:rPr lang="en-US" dirty="0" err="1" smtClean="0"/>
              <a:t>Clavamox</a:t>
            </a:r>
            <a:r>
              <a:rPr lang="en-US" dirty="0" smtClean="0"/>
              <a:t> (pending </a:t>
            </a:r>
            <a:r>
              <a:rPr lang="en-US" dirty="0" err="1" smtClean="0"/>
              <a:t>Asper</a:t>
            </a:r>
            <a:r>
              <a:rPr lang="en-US" dirty="0" smtClean="0"/>
              <a:t> titer results)</a:t>
            </a:r>
          </a:p>
          <a:p>
            <a:r>
              <a:rPr lang="en-US" dirty="0" smtClean="0"/>
              <a:t>Treatment had to be given orally , (supplemented Hugo with whole silversides)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Hugo’s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first few days of treatment, Hugo showed signs of improvement</a:t>
            </a:r>
          </a:p>
          <a:p>
            <a:r>
              <a:rPr lang="en-US" dirty="0" smtClean="0"/>
              <a:t>Parents were attentive, responding to his solicitations for food, he did not wander out of crate, breathing was labored at times, (mostly when handled for treatments)</a:t>
            </a:r>
          </a:p>
          <a:p>
            <a:r>
              <a:rPr lang="en-US" dirty="0" smtClean="0"/>
              <a:t>Ultrasound performed a week into treatment, some abnormalities found in air sacs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9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Treatment – </a:t>
            </a:r>
            <a:br>
              <a:rPr lang="en-US" dirty="0" smtClean="0"/>
            </a:br>
            <a:r>
              <a:rPr lang="en-US" sz="3600" dirty="0" smtClean="0"/>
              <a:t>A roller coaster ride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Upon discovery of respiratory abnormalities, began course of nebulization treatments</a:t>
            </a:r>
          </a:p>
          <a:p>
            <a:r>
              <a:rPr lang="en-US" dirty="0" smtClean="0"/>
              <a:t>Nebulized Hugo in an induction chamber with Amphotericin B  </a:t>
            </a:r>
          </a:p>
          <a:p>
            <a:r>
              <a:rPr lang="en-US" dirty="0" smtClean="0"/>
              <a:t>Ideally Veterinary staff want to nebulize for 15 minutes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session lasted 6 minutes, stopped when Hugo began severe open mouth breathing</a:t>
            </a:r>
          </a:p>
          <a:p>
            <a:r>
              <a:rPr lang="en-US" dirty="0" smtClean="0"/>
              <a:t>Sessions continued following day and he tolerated the full 15 minute session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Hugo’s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Nebulization treatments increased to B.I.D for 15 minutes each</a:t>
            </a:r>
          </a:p>
          <a:p>
            <a:r>
              <a:rPr lang="en-US" dirty="0" smtClean="0"/>
              <a:t>Supplemented him with extra silversides at treatments; although he was gaining weight he was well below average for chicks of the same age</a:t>
            </a:r>
          </a:p>
          <a:p>
            <a:r>
              <a:rPr lang="en-US" dirty="0" smtClean="0"/>
              <a:t>Other medications continued as well;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Voriconazole</a:t>
            </a:r>
            <a:r>
              <a:rPr lang="en-US" dirty="0" smtClean="0"/>
              <a:t> (orally B.I.D in silversides)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err="1" smtClean="0"/>
              <a:t>Terbutaline</a:t>
            </a:r>
            <a:r>
              <a:rPr lang="en-US" dirty="0" smtClean="0"/>
              <a:t> (SQ B.I.D)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err="1" smtClean="0"/>
              <a:t>Baytril</a:t>
            </a:r>
            <a:r>
              <a:rPr lang="en-US" dirty="0" smtClean="0"/>
              <a:t> (orally, S.I.D, very high WBC)</a:t>
            </a:r>
          </a:p>
          <a:p>
            <a:pPr marL="585216" lvl="1" indent="0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v"/>
            </a:pPr>
            <a:endParaRPr lang="en-US" dirty="0"/>
          </a:p>
          <a:p>
            <a:pPr marL="585216" lvl="1" indent="0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8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Hugo’ s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From day to day Hugo’s breathing would fluctuate from near normal to very labored.</a:t>
            </a:r>
          </a:p>
          <a:p>
            <a:r>
              <a:rPr lang="en-US" dirty="0" smtClean="0"/>
              <a:t>Some nebulizing treatments were cut short based on how well he tolerated them</a:t>
            </a:r>
          </a:p>
          <a:p>
            <a:r>
              <a:rPr lang="en-US" dirty="0" smtClean="0"/>
              <a:t>Several times he was placed on O</a:t>
            </a:r>
            <a:r>
              <a:rPr lang="en-US" sz="1800" dirty="0" smtClean="0"/>
              <a:t>2  </a:t>
            </a:r>
            <a:r>
              <a:rPr lang="en-US" dirty="0" smtClean="0"/>
              <a:t>to relax his respiration intensity</a:t>
            </a:r>
          </a:p>
          <a:p>
            <a:r>
              <a:rPr lang="en-US" dirty="0" smtClean="0"/>
              <a:t>2 weeks into treatment hit a rough patch for 2 days and it seemed that he may not survive</a:t>
            </a:r>
          </a:p>
          <a:p>
            <a:r>
              <a:rPr lang="en-US" dirty="0" smtClean="0"/>
              <a:t>Steady improvements made in the week following</a:t>
            </a:r>
          </a:p>
          <a:p>
            <a:pPr marL="13716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7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Penguin Coast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Exhibit opened in June, 2005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Original colony of 19 birds from: Sea World San Diego, Portland OR, Brookfield IL, Philadelphia PA, and Columbus OH.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Staff advised that it may take up to 5 years for successful breeding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6109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Hugo’s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Week 4 showed significant improvements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Nebulizations</a:t>
            </a:r>
            <a:r>
              <a:rPr lang="en-US" dirty="0" smtClean="0"/>
              <a:t> discontinued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Terbutaline</a:t>
            </a:r>
            <a:r>
              <a:rPr lang="en-US" dirty="0" smtClean="0"/>
              <a:t> discontinued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Baytril</a:t>
            </a:r>
            <a:r>
              <a:rPr lang="en-US" dirty="0" smtClean="0"/>
              <a:t> discontinued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Breathing overall improved, not labored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Was more vocal and increased solicitations for food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7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Hugo’s 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Throughout a difficult coarse of treatment staff remained optimistic of Hugo pulling through</a:t>
            </a:r>
          </a:p>
          <a:p>
            <a:r>
              <a:rPr lang="en-US" sz="2400" dirty="0" smtClean="0"/>
              <a:t>Staff were able to keep Hugo with his parents up until weaning</a:t>
            </a:r>
          </a:p>
          <a:p>
            <a:r>
              <a:rPr lang="en-US" sz="2400" dirty="0" smtClean="0"/>
              <a:t>Due to the amount of handling during treatments, he became a very tractable penguin and has remained so since then</a:t>
            </a:r>
          </a:p>
          <a:p>
            <a:r>
              <a:rPr lang="en-US" sz="2400" dirty="0" smtClean="0"/>
              <a:t>Rosamond Gifford Zoo contacted the SSP  and has requested that Hugo remain here permanently</a:t>
            </a:r>
            <a:r>
              <a:rPr lang="en-US" sz="2400" dirty="0"/>
              <a:t> </a:t>
            </a:r>
            <a:r>
              <a:rPr lang="en-US" sz="2400" dirty="0" smtClean="0"/>
              <a:t>due to the severity of his case</a:t>
            </a:r>
          </a:p>
          <a:p>
            <a:r>
              <a:rPr lang="en-US" sz="2400" dirty="0" smtClean="0"/>
              <a:t>Hugo has been a healthy bird and has thrived ever since.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4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“Baby Huey”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48" y="1524000"/>
            <a:ext cx="3275103" cy="4366804"/>
          </a:xfrm>
        </p:spPr>
      </p:pic>
    </p:spTree>
    <p:extLst>
      <p:ext uri="{BB962C8B-B14F-4D97-AF65-F5344CB8AC3E}">
        <p14:creationId xmlns:p14="http://schemas.microsoft.com/office/powerpoint/2010/main" val="1983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Considerations for your own exhibits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Each year presents new challenges, be willing to try different techniques</a:t>
            </a:r>
          </a:p>
          <a:p>
            <a:r>
              <a:rPr lang="en-US" dirty="0" smtClean="0"/>
              <a:t>Communicate with other zoos and find strategies that work for your program</a:t>
            </a:r>
          </a:p>
          <a:p>
            <a:r>
              <a:rPr lang="en-US" dirty="0" smtClean="0"/>
              <a:t>Work as a cohesive team and be patient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78673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Thanks to the County of Onondaga and the Friends of the Rosamond Gifford Zoo for their support of Penguin coast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752600"/>
            <a:ext cx="3990975" cy="3962770"/>
          </a:xfrm>
        </p:spPr>
      </p:pic>
    </p:spTree>
    <p:extLst>
      <p:ext uri="{BB962C8B-B14F-4D97-AF65-F5344CB8AC3E}">
        <p14:creationId xmlns:p14="http://schemas.microsoft.com/office/powerpoint/2010/main" val="337950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Breeding Management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Early Success</a:t>
            </a:r>
            <a:endParaRPr lang="en-US" sz="31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485728"/>
            <a:ext cx="3531392" cy="2648544"/>
          </a:xfrm>
        </p:spPr>
      </p:pic>
    </p:spTree>
    <p:extLst>
      <p:ext uri="{BB962C8B-B14F-4D97-AF65-F5344CB8AC3E}">
        <p14:creationId xmlns:p14="http://schemas.microsoft.com/office/powerpoint/2010/main" val="4703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 typeface="Courier New" pitchFamily="49" charset="0"/>
              <a:buChar char="o"/>
            </a:pPr>
            <a:r>
              <a:rPr lang="en-US" dirty="0" smtClean="0"/>
              <a:t>Per SSP recommendations 4 penguins hatched at RGZ</a:t>
            </a:r>
          </a:p>
          <a:p>
            <a:pPr algn="ctr">
              <a:buFont typeface="Courier New" pitchFamily="49" charset="0"/>
              <a:buChar char="o"/>
            </a:pPr>
            <a:r>
              <a:rPr lang="en-US" dirty="0" smtClean="0"/>
              <a:t>All 4 successfully parent-reared until weaning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220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15689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2006 - 2012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Per SSP recommendations RGZ has hatched 35 Humboldt penguin chicks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All 35 chicks were parent or foster reared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2"/>
          </a:xfrm>
        </p:spPr>
      </p:pic>
    </p:spTree>
    <p:extLst>
      <p:ext uri="{BB962C8B-B14F-4D97-AF65-F5344CB8AC3E}">
        <p14:creationId xmlns:p14="http://schemas.microsoft.com/office/powerpoint/2010/main" val="32851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Courier New" pitchFamily="49" charset="0"/>
              <a:buChar char="o"/>
            </a:pPr>
            <a:endParaRPr lang="en-US" sz="5400" dirty="0" smtClean="0"/>
          </a:p>
          <a:p>
            <a:pPr algn="ctr">
              <a:buFont typeface="Courier New" pitchFamily="49" charset="0"/>
              <a:buChar char="o"/>
            </a:pPr>
            <a:r>
              <a:rPr lang="en-US" sz="4000" dirty="0" smtClean="0"/>
              <a:t>Communication</a:t>
            </a:r>
          </a:p>
          <a:p>
            <a:pPr algn="ctr">
              <a:buFont typeface="Courier New" pitchFamily="49" charset="0"/>
              <a:buChar char="o"/>
            </a:pPr>
            <a:r>
              <a:rPr lang="en-US" sz="4000" dirty="0" smtClean="0"/>
              <a:t>Observation</a:t>
            </a:r>
          </a:p>
          <a:p>
            <a:pPr algn="ctr">
              <a:buFont typeface="Courier New" pitchFamily="49" charset="0"/>
              <a:buChar char="o"/>
            </a:pPr>
            <a:r>
              <a:rPr lang="en-US" sz="4000" dirty="0" smtClean="0"/>
              <a:t> Consistency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751</TotalTime>
  <Words>1986</Words>
  <Application>Microsoft Office PowerPoint</Application>
  <PresentationFormat>On-screen Show (4:3)</PresentationFormat>
  <Paragraphs>260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Apex</vt:lpstr>
      <vt:lpstr>Humboldt Penguin Breeding Management at the Rosamond Gifford Zoo</vt:lpstr>
      <vt:lpstr>  </vt:lpstr>
      <vt:lpstr>Workshop Objectives</vt:lpstr>
      <vt:lpstr>Workshop Objectives</vt:lpstr>
      <vt:lpstr>Welcome to Penguin Coast</vt:lpstr>
      <vt:lpstr>Breeding Management Early Success</vt:lpstr>
      <vt:lpstr>April 2006</vt:lpstr>
      <vt:lpstr>2006 - 2012</vt:lpstr>
      <vt:lpstr>Strategies for success</vt:lpstr>
      <vt:lpstr>Communication</vt:lpstr>
      <vt:lpstr>Observation</vt:lpstr>
      <vt:lpstr>Consistency </vt:lpstr>
      <vt:lpstr>Nest set-up</vt:lpstr>
      <vt:lpstr>Outdoor Burrows</vt:lpstr>
      <vt:lpstr>Indoor Burrows</vt:lpstr>
      <vt:lpstr>Indoor Burrows</vt:lpstr>
      <vt:lpstr>Egg Incubation and Data Collection</vt:lpstr>
      <vt:lpstr>Considerations for fostering</vt:lpstr>
      <vt:lpstr>Techniques to obtain and check developing eggs</vt:lpstr>
      <vt:lpstr>Candling </vt:lpstr>
      <vt:lpstr>Other considerations during incubation</vt:lpstr>
      <vt:lpstr>Chick hatching</vt:lpstr>
      <vt:lpstr>Considerations of Assist Hatching</vt:lpstr>
      <vt:lpstr>Assist Hatching</vt:lpstr>
      <vt:lpstr>Assist hatching</vt:lpstr>
      <vt:lpstr>Post hatch priorities</vt:lpstr>
      <vt:lpstr>Post hatch priorities</vt:lpstr>
      <vt:lpstr>Parent and Foster needs</vt:lpstr>
      <vt:lpstr>Chick development</vt:lpstr>
      <vt:lpstr>Monitoring weight </vt:lpstr>
      <vt:lpstr>What to expect</vt:lpstr>
      <vt:lpstr>Weaning</vt:lpstr>
      <vt:lpstr>Weaning</vt:lpstr>
      <vt:lpstr>Assist feeding</vt:lpstr>
      <vt:lpstr>Habituation to handling</vt:lpstr>
      <vt:lpstr>Scale training</vt:lpstr>
      <vt:lpstr>Scale training</vt:lpstr>
      <vt:lpstr>Pool lessons</vt:lpstr>
      <vt:lpstr>Integration with colony</vt:lpstr>
      <vt:lpstr>Integration with colony</vt:lpstr>
      <vt:lpstr>Integration with Colony Let chicks explore the exhibit on their own before introducing other colony members</vt:lpstr>
      <vt:lpstr>Integration with colony -Slowly introduce rest of colony</vt:lpstr>
      <vt:lpstr>Special cases </vt:lpstr>
      <vt:lpstr>Hugo’s Story</vt:lpstr>
      <vt:lpstr>Hugo’s Story</vt:lpstr>
      <vt:lpstr>Hugo’s Story</vt:lpstr>
      <vt:lpstr> Treatment –  A roller coaster ride </vt:lpstr>
      <vt:lpstr>Hugo’s treatment</vt:lpstr>
      <vt:lpstr>Hugo’ s treatment</vt:lpstr>
      <vt:lpstr>Hugo’s treatment</vt:lpstr>
      <vt:lpstr>Hugo’s Story</vt:lpstr>
      <vt:lpstr>“Baby Huey”</vt:lpstr>
      <vt:lpstr>Considerations for your own exhibits</vt:lpstr>
      <vt:lpstr>Thanks to the County of Onondaga and the Friends of the Rosamond Gifford Zoo for their support of Penguin coast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Humboldt Penguin Management at the Rosamond Gifford Zoo</dc:title>
  <dc:creator>Lil D</dc:creator>
  <cp:lastModifiedBy>Lil D</cp:lastModifiedBy>
  <cp:revision>71</cp:revision>
  <dcterms:created xsi:type="dcterms:W3CDTF">2012-08-10T21:10:12Z</dcterms:created>
  <dcterms:modified xsi:type="dcterms:W3CDTF">2012-09-16T23:07:20Z</dcterms:modified>
</cp:coreProperties>
</file>