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49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34383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azk.org/membership-account/membership-level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1dfddd601b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1dfddd601b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11dfddd601b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extLst>
      <p:ext uri="{BB962C8B-B14F-4D97-AF65-F5344CB8AC3E}">
        <p14:creationId xmlns:p14="http://schemas.microsoft.com/office/powerpoint/2010/main" val="243357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135e0a923d_1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135e0a923d_1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Clr>
                <a:schemeClr val="dk1"/>
              </a:buClr>
              <a:buSzPts val="2400"/>
              <a:buFont typeface="Arial"/>
              <a:buNone/>
            </a:pPr>
            <a:r>
              <a:rPr lang="en-US" b="1">
                <a:solidFill>
                  <a:srgbClr val="7B7B7B"/>
                </a:solidFill>
                <a:latin typeface="Georgia"/>
                <a:ea typeface="Georgia"/>
                <a:cs typeface="Georgia"/>
                <a:sym typeface="Georgia"/>
              </a:rPr>
              <a:t>CEO/CFO</a:t>
            </a: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a:solidFill>
                  <a:srgbClr val="7B7B7B"/>
                </a:solidFill>
                <a:latin typeface="Georgia"/>
                <a:ea typeface="Georgia"/>
                <a:cs typeface="Georgia"/>
                <a:sym typeface="Georgia"/>
              </a:rPr>
              <a:t>Responsible for day-to-day operations and financial management</a:t>
            </a: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b="1">
                <a:solidFill>
                  <a:srgbClr val="7B7B7B"/>
                </a:solidFill>
                <a:latin typeface="Georgia"/>
                <a:ea typeface="Georgia"/>
                <a:cs typeface="Georgia"/>
                <a:sym typeface="Georgia"/>
              </a:rPr>
              <a:t>Editor/Graphics Editor</a:t>
            </a: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a:solidFill>
                  <a:srgbClr val="7B7B7B"/>
                </a:solidFill>
                <a:latin typeface="Georgia"/>
                <a:ea typeface="Georgia"/>
                <a:cs typeface="Georgia"/>
                <a:sym typeface="Georgia"/>
              </a:rPr>
              <a:t>Publication of the Animal Keepers’ Forum and other AAZK publications</a:t>
            </a: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endParaRPr b="1">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b="1">
                <a:solidFill>
                  <a:srgbClr val="7B7B7B"/>
                </a:solidFill>
                <a:latin typeface="Georgia"/>
                <a:ea typeface="Georgia"/>
                <a:cs typeface="Georgia"/>
                <a:sym typeface="Georgia"/>
              </a:rPr>
              <a:t>Director of Professional Development and Conference Management</a:t>
            </a: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a:solidFill>
                  <a:srgbClr val="7B7B7B"/>
                </a:solidFill>
                <a:latin typeface="Georgia"/>
                <a:ea typeface="Georgia"/>
                <a:cs typeface="Georgia"/>
                <a:sym typeface="Georgia"/>
              </a:rPr>
              <a:t>New position as of 2019</a:t>
            </a: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a:solidFill>
                  <a:srgbClr val="7B7B7B"/>
                </a:solidFill>
                <a:latin typeface="Georgia"/>
                <a:ea typeface="Georgia"/>
                <a:cs typeface="Georgia"/>
                <a:sym typeface="Georgia"/>
              </a:rPr>
              <a:t>Development of resources and program management of AAZK Conferences</a:t>
            </a:r>
            <a:endParaRPr/>
          </a:p>
          <a:p>
            <a:pPr marL="0" lvl="0" indent="0" algn="l" rtl="0">
              <a:spcBef>
                <a:spcPts val="0"/>
              </a:spcBef>
              <a:spcAft>
                <a:spcPts val="0"/>
              </a:spcAft>
              <a:buNone/>
            </a:pPr>
            <a:endParaRPr/>
          </a:p>
        </p:txBody>
      </p:sp>
      <p:sp>
        <p:nvSpPr>
          <p:cNvPr id="240" name="Google Shape;240;g1135e0a923d_1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990915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135e0a923d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135e0a923d_1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400">
                <a:latin typeface="Georgia"/>
                <a:ea typeface="Georgia"/>
                <a:cs typeface="Georgia"/>
                <a:sym typeface="Georgia"/>
              </a:rPr>
              <a:t>This infographic was created by the AAZK Resource Committee in 2018 as a quick reference into the history of AAZK. </a:t>
            </a:r>
            <a:endParaRPr sz="1400">
              <a:latin typeface="Georgia"/>
              <a:ea typeface="Georgia"/>
              <a:cs typeface="Georgia"/>
              <a:sym typeface="Georgia"/>
            </a:endParaRPr>
          </a:p>
          <a:p>
            <a:pPr marL="0" lvl="0" indent="0" algn="l" rtl="0">
              <a:spcBef>
                <a:spcPts val="0"/>
              </a:spcBef>
              <a:spcAft>
                <a:spcPts val="0"/>
              </a:spcAft>
              <a:buClr>
                <a:schemeClr val="dk1"/>
              </a:buClr>
              <a:buSzPts val="1400"/>
              <a:buFont typeface="Arial"/>
              <a:buNone/>
            </a:pPr>
            <a:endParaRPr sz="1400">
              <a:latin typeface="Georgia"/>
              <a:ea typeface="Georgia"/>
              <a:cs typeface="Georgia"/>
              <a:sym typeface="Georgia"/>
            </a:endParaRPr>
          </a:p>
          <a:p>
            <a:pPr marL="0" lvl="0" indent="0" algn="l" rtl="0">
              <a:spcBef>
                <a:spcPts val="0"/>
              </a:spcBef>
              <a:spcAft>
                <a:spcPts val="0"/>
              </a:spcAft>
              <a:buClr>
                <a:schemeClr val="dk1"/>
              </a:buClr>
              <a:buSzPts val="1400"/>
              <a:buFont typeface="Arial"/>
              <a:buNone/>
            </a:pPr>
            <a:r>
              <a:rPr lang="en-US" sz="1400">
                <a:latin typeface="Georgia"/>
                <a:ea typeface="Georgia"/>
                <a:cs typeface="Georgia"/>
                <a:sym typeface="Georgia"/>
              </a:rPr>
              <a:t>Resources like this continue to be created to and updated as information is added or modified.</a:t>
            </a:r>
            <a:endParaRPr/>
          </a:p>
        </p:txBody>
      </p:sp>
      <p:sp>
        <p:nvSpPr>
          <p:cNvPr id="245" name="Google Shape;245;g1135e0a923d_1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71918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135e0a923d_1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135e0a923d_1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Georgia"/>
                <a:ea typeface="Georgia"/>
                <a:cs typeface="Georgia"/>
                <a:sym typeface="Georgia"/>
              </a:rPr>
              <a:t>To fulfil the vision of the organization, AAZK seeks to cultivate quality animal care by making the latest techniques and resources available in the categories of animal husbandry and management.  By also recognizing the efforts of groups and individuals for excellence in advancing the animal keeping profession and promoting conservation efforts, AAZK committees and programs further the vision of the association.</a:t>
            </a:r>
            <a:endParaRPr/>
          </a:p>
        </p:txBody>
      </p:sp>
      <p:sp>
        <p:nvSpPr>
          <p:cNvPr id="250" name="Google Shape;250;g1135e0a923d_1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3723376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135e0a923d_1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135e0a923d_1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solidFill>
                  <a:srgbClr val="1D1D1D"/>
                </a:solidFill>
                <a:latin typeface="Georgia"/>
                <a:ea typeface="Georgia"/>
                <a:cs typeface="Georgia"/>
                <a:sym typeface="Georgia"/>
              </a:rPr>
              <a:t>AAZK Programs play a vital part in the purpose of AAZK.  They provide unique ways for animal keepers in helping the general public become aware of concerns for conservation and preservation of our natural resources and animal life.</a:t>
            </a:r>
            <a:endParaRPr>
              <a:solidFill>
                <a:srgbClr val="1D1D1D"/>
              </a:solidFill>
              <a:latin typeface="Georgia"/>
              <a:ea typeface="Georgia"/>
              <a:cs typeface="Georgia"/>
              <a:sym typeface="Georgia"/>
            </a:endParaRPr>
          </a:p>
          <a:p>
            <a:pPr marL="0" lvl="0" indent="0" algn="l" rtl="0">
              <a:spcBef>
                <a:spcPts val="0"/>
              </a:spcBef>
              <a:spcAft>
                <a:spcPts val="0"/>
              </a:spcAft>
              <a:buClr>
                <a:schemeClr val="dk1"/>
              </a:buClr>
              <a:buSzPts val="1400"/>
              <a:buFont typeface="Arial"/>
              <a:buNone/>
            </a:pPr>
            <a:endParaRPr>
              <a:solidFill>
                <a:srgbClr val="1D1D1D"/>
              </a:solidFill>
              <a:latin typeface="Georgia"/>
              <a:ea typeface="Georgia"/>
              <a:cs typeface="Georgia"/>
              <a:sym typeface="Georgia"/>
            </a:endParaRPr>
          </a:p>
          <a:p>
            <a:pPr marL="0" lvl="0" indent="0" algn="l" rtl="0">
              <a:spcBef>
                <a:spcPts val="0"/>
              </a:spcBef>
              <a:spcAft>
                <a:spcPts val="0"/>
              </a:spcAft>
              <a:buClr>
                <a:schemeClr val="dk1"/>
              </a:buClr>
              <a:buSzPts val="1400"/>
              <a:buFont typeface="Arial"/>
              <a:buNone/>
            </a:pPr>
            <a:endParaRPr>
              <a:solidFill>
                <a:srgbClr val="1D1D1D"/>
              </a:solidFill>
              <a:latin typeface="Georgia"/>
              <a:ea typeface="Georgia"/>
              <a:cs typeface="Georgia"/>
              <a:sym typeface="Georgia"/>
            </a:endParaRPr>
          </a:p>
          <a:p>
            <a:pPr marL="0" lvl="0" indent="0" algn="l" rtl="0">
              <a:spcBef>
                <a:spcPts val="0"/>
              </a:spcBef>
              <a:spcAft>
                <a:spcPts val="0"/>
              </a:spcAft>
              <a:buClr>
                <a:schemeClr val="dk1"/>
              </a:buClr>
              <a:buSzPts val="1400"/>
              <a:buFont typeface="Arial"/>
              <a:buNone/>
            </a:pPr>
            <a:r>
              <a:rPr lang="en-US">
                <a:solidFill>
                  <a:srgbClr val="1D1D1D"/>
                </a:solidFill>
                <a:latin typeface="Georgia"/>
                <a:ea typeface="Georgia"/>
                <a:cs typeface="Georgia"/>
                <a:sym typeface="Georgia"/>
              </a:rPr>
              <a:t>NZKW - 2007 (became its own program in 2018) </a:t>
            </a:r>
            <a:endParaRPr>
              <a:solidFill>
                <a:srgbClr val="1D1D1D"/>
              </a:solidFill>
              <a:latin typeface="Georgia"/>
              <a:ea typeface="Georgia"/>
              <a:cs typeface="Georgia"/>
              <a:sym typeface="Georgia"/>
            </a:endParaRPr>
          </a:p>
          <a:p>
            <a:pPr marL="0" lvl="0" indent="0" algn="l" rtl="0">
              <a:spcBef>
                <a:spcPts val="0"/>
              </a:spcBef>
              <a:spcAft>
                <a:spcPts val="0"/>
              </a:spcAft>
              <a:buClr>
                <a:schemeClr val="dk1"/>
              </a:buClr>
              <a:buSzPts val="1400"/>
              <a:buFont typeface="Arial"/>
              <a:buNone/>
            </a:pPr>
            <a:r>
              <a:rPr lang="en-US">
                <a:solidFill>
                  <a:srgbClr val="1D1D1D"/>
                </a:solidFill>
                <a:latin typeface="Georgia"/>
                <a:ea typeface="Georgia"/>
                <a:cs typeface="Georgia"/>
                <a:sym typeface="Georgia"/>
              </a:rPr>
              <a:t>TFYM - 2009</a:t>
            </a:r>
            <a:endParaRPr>
              <a:solidFill>
                <a:srgbClr val="1D1D1D"/>
              </a:solidFill>
              <a:latin typeface="Georgia"/>
              <a:ea typeface="Georgia"/>
              <a:cs typeface="Georgia"/>
              <a:sym typeface="Georgia"/>
            </a:endParaRPr>
          </a:p>
          <a:p>
            <a:pPr marL="0" lvl="0" indent="0" algn="l" rtl="0">
              <a:spcBef>
                <a:spcPts val="0"/>
              </a:spcBef>
              <a:spcAft>
                <a:spcPts val="0"/>
              </a:spcAft>
              <a:buClr>
                <a:schemeClr val="dk1"/>
              </a:buClr>
              <a:buSzPts val="1400"/>
              <a:buFont typeface="Arial"/>
              <a:buNone/>
            </a:pPr>
            <a:r>
              <a:rPr lang="en-US">
                <a:solidFill>
                  <a:srgbClr val="1D1D1D"/>
                </a:solidFill>
                <a:latin typeface="Georgia"/>
                <a:ea typeface="Georgia"/>
                <a:cs typeface="Georgia"/>
                <a:sym typeface="Georgia"/>
              </a:rPr>
              <a:t>BFR - 1990</a:t>
            </a:r>
            <a:endParaRPr/>
          </a:p>
        </p:txBody>
      </p:sp>
      <p:sp>
        <p:nvSpPr>
          <p:cNvPr id="255" name="Google Shape;255;g1135e0a923d_1_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445702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35e0a923d_1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135e0a923d_1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Georgia"/>
              <a:buChar char="●"/>
            </a:pPr>
            <a:r>
              <a:rPr lang="en-US">
                <a:latin typeface="Georgia"/>
                <a:ea typeface="Georgia"/>
                <a:cs typeface="Georgia"/>
                <a:sym typeface="Georgia"/>
              </a:rPr>
              <a:t>Bowling for rhinos is an event unique to AAZK. Started in 1990, Bowling for Rhinos is a worldwide bowling-type events that raises money for in situ rhino conservation.  </a:t>
            </a:r>
            <a:endParaRPr>
              <a:latin typeface="Georgia"/>
              <a:ea typeface="Georgia"/>
              <a:cs typeface="Georgia"/>
              <a:sym typeface="Georgia"/>
            </a:endParaRPr>
          </a:p>
          <a:p>
            <a:pPr marL="457200" lvl="0" indent="-317500" algn="l" rtl="0">
              <a:spcBef>
                <a:spcPts val="0"/>
              </a:spcBef>
              <a:spcAft>
                <a:spcPts val="0"/>
              </a:spcAft>
              <a:buClr>
                <a:schemeClr val="dk1"/>
              </a:buClr>
              <a:buSzPts val="1400"/>
              <a:buFont typeface="Georgia"/>
              <a:buChar char="●"/>
            </a:pPr>
            <a:r>
              <a:rPr lang="en-US">
                <a:latin typeface="Georgia"/>
                <a:ea typeface="Georgia"/>
                <a:cs typeface="Georgia"/>
                <a:sym typeface="Georgia"/>
              </a:rPr>
              <a:t>Created because keepers wanted to help save rhinos and the ecosystems </a:t>
            </a:r>
            <a:endParaRPr>
              <a:latin typeface="Georgia"/>
              <a:ea typeface="Georgia"/>
              <a:cs typeface="Georgia"/>
              <a:sym typeface="Georgia"/>
            </a:endParaRPr>
          </a:p>
          <a:p>
            <a:pPr marL="457200" lvl="0" indent="-317500" algn="l" rtl="0">
              <a:spcBef>
                <a:spcPts val="0"/>
              </a:spcBef>
              <a:spcAft>
                <a:spcPts val="0"/>
              </a:spcAft>
              <a:buClr>
                <a:schemeClr val="dk1"/>
              </a:buClr>
              <a:buSzPts val="1400"/>
              <a:buFont typeface="Georgia"/>
              <a:buChar char="●"/>
            </a:pPr>
            <a:r>
              <a:rPr lang="en-US">
                <a:latin typeface="Georgia"/>
                <a:ea typeface="Georgia"/>
                <a:cs typeface="Georgia"/>
                <a:sym typeface="Georgia"/>
              </a:rPr>
              <a:t>Today approximately 85 chapters in the US and Canada participate in a Bowling For Rhinos event.  </a:t>
            </a:r>
            <a:endParaRPr>
              <a:latin typeface="Georgia"/>
              <a:ea typeface="Georgia"/>
              <a:cs typeface="Georgia"/>
              <a:sym typeface="Georgia"/>
            </a:endParaRPr>
          </a:p>
          <a:p>
            <a:pPr marL="457200" lvl="0" indent="-317500" algn="l" rtl="0">
              <a:spcBef>
                <a:spcPts val="0"/>
              </a:spcBef>
              <a:spcAft>
                <a:spcPts val="0"/>
              </a:spcAft>
              <a:buClr>
                <a:schemeClr val="dk1"/>
              </a:buClr>
              <a:buSzPts val="1400"/>
              <a:buFont typeface="Georgia"/>
              <a:buChar char="●"/>
            </a:pPr>
            <a:r>
              <a:rPr lang="en-US">
                <a:latin typeface="Georgia"/>
                <a:ea typeface="Georgia"/>
                <a:cs typeface="Georgia"/>
                <a:sym typeface="Georgia"/>
              </a:rPr>
              <a:t>These events have raised over $8 million dollars and counting for habitat preservation, rhino conservation in Africa and Asia</a:t>
            </a:r>
            <a:endParaRPr/>
          </a:p>
        </p:txBody>
      </p:sp>
      <p:sp>
        <p:nvSpPr>
          <p:cNvPr id="260" name="Google Shape;260;g1135e0a923d_1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93241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135e0a923d_1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135e0a923d_1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1135e0a923d_1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60283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135e0a923d_1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135e0a923d_1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1135e0a923d_1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165269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35e0a923d_1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135e0a923d_1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Georgia"/>
                <a:ea typeface="Georgia"/>
                <a:cs typeface="Georgia"/>
                <a:sym typeface="Georgia"/>
              </a:rPr>
              <a:t>As of January 1, 2022, there are</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120 chartered Chapters </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2,380 Individual Members </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US">
                <a:latin typeface="Georgia"/>
                <a:ea typeface="Georgia"/>
                <a:cs typeface="Georgia"/>
                <a:sym typeface="Georgia"/>
              </a:rPr>
              <a:t>Representing </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all 50 United States</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6 Canadian Provinces, and </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24 Foreign Countries.</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US">
                <a:latin typeface="Georgia"/>
                <a:ea typeface="Georgia"/>
                <a:cs typeface="Georgia"/>
                <a:sym typeface="Georgia"/>
              </a:rPr>
              <a:t>AAZK is represented by over 200 animal care facilities including</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public and private zoos</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aquariums, and</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accredited animal sanctuaries</a:t>
            </a:r>
            <a:endParaRPr>
              <a:latin typeface="Georgia"/>
              <a:ea typeface="Georgia"/>
              <a:cs typeface="Georgia"/>
              <a:sym typeface="Georgia"/>
            </a:endParaRPr>
          </a:p>
        </p:txBody>
      </p:sp>
      <p:sp>
        <p:nvSpPr>
          <p:cNvPr id="275" name="Google Shape;275;g1135e0a923d_1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651932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135e0a923d_1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135e0a923d_1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Georgia"/>
              <a:buChar char="●"/>
            </a:pPr>
            <a:r>
              <a:rPr lang="en-US">
                <a:latin typeface="Georgia"/>
                <a:ea typeface="Georgia"/>
                <a:cs typeface="Georgia"/>
                <a:sym typeface="Georgia"/>
              </a:rPr>
              <a:t>AAZK is not just individual members all over.  AAZK chapters are formed in affiliation with a zoological facility (zoo, aquarium, sanctuary, etc.)</a:t>
            </a:r>
            <a:endParaRPr>
              <a:latin typeface="Georgia"/>
              <a:ea typeface="Georgia"/>
              <a:cs typeface="Georgia"/>
              <a:sym typeface="Georgia"/>
            </a:endParaRPr>
          </a:p>
          <a:p>
            <a:pPr marL="457200" lvl="0" indent="-317500" algn="l" rtl="0">
              <a:spcBef>
                <a:spcPts val="0"/>
              </a:spcBef>
              <a:spcAft>
                <a:spcPts val="0"/>
              </a:spcAft>
              <a:buClr>
                <a:schemeClr val="dk1"/>
              </a:buClr>
              <a:buSzPts val="1400"/>
              <a:buFont typeface="Georgia"/>
              <a:buChar char="●"/>
            </a:pPr>
            <a:r>
              <a:rPr lang="en-US">
                <a:latin typeface="Georgia"/>
                <a:ea typeface="Georgia"/>
                <a:cs typeface="Georgia"/>
                <a:sym typeface="Georgia"/>
              </a:rPr>
              <a:t>Each chapter is chartered with AAZK and adapts the AAZK constitution for governing.</a:t>
            </a:r>
            <a:endParaRPr>
              <a:latin typeface="Georgia"/>
              <a:ea typeface="Georgia"/>
              <a:cs typeface="Georgia"/>
              <a:sym typeface="Georgia"/>
            </a:endParaRPr>
          </a:p>
          <a:p>
            <a:pPr marL="457200" lvl="0" indent="-317500" algn="l" rtl="0">
              <a:spcBef>
                <a:spcPts val="0"/>
              </a:spcBef>
              <a:spcAft>
                <a:spcPts val="0"/>
              </a:spcAft>
              <a:buClr>
                <a:schemeClr val="dk1"/>
              </a:buClr>
              <a:buSzPts val="1400"/>
              <a:buFont typeface="Georgia"/>
              <a:buChar char="●"/>
            </a:pPr>
            <a:r>
              <a:rPr lang="en-US">
                <a:latin typeface="Georgia"/>
                <a:ea typeface="Georgia"/>
                <a:cs typeface="Georgia"/>
                <a:sym typeface="Georgia"/>
              </a:rPr>
              <a:t>Chapters consist of dedicated members sharing the mission and working on the purpose of AAZK.</a:t>
            </a:r>
            <a:endParaRPr/>
          </a:p>
        </p:txBody>
      </p:sp>
      <p:sp>
        <p:nvSpPr>
          <p:cNvPr id="280" name="Google Shape;280;g1135e0a923d_1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170215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135e0a923d_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135e0a923d_1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1135e0a923d_1_3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589489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35e0a923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135e0a923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1135e0a923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extLst>
      <p:ext uri="{BB962C8B-B14F-4D97-AF65-F5344CB8AC3E}">
        <p14:creationId xmlns:p14="http://schemas.microsoft.com/office/powerpoint/2010/main" val="2007567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0b4560b842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0b4560b842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chemeClr val="accent1"/>
                </a:solidFill>
              </a:rPr>
              <a:t>CUSTOM Slide for YOUR CHAPTER</a:t>
            </a:r>
            <a:endParaRPr b="1">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Right click on image placeholder and replace to your chapter logo.</a:t>
            </a: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Edit text boxes with your chapters information.</a:t>
            </a:r>
            <a:endParaRPr>
              <a:solidFill>
                <a:schemeClr val="accent1"/>
              </a:solidFill>
            </a:endParaRPr>
          </a:p>
          <a:p>
            <a:pPr marL="914400" lvl="1" indent="-317500" algn="l" rtl="0">
              <a:spcBef>
                <a:spcPts val="0"/>
              </a:spcBef>
              <a:spcAft>
                <a:spcPts val="0"/>
              </a:spcAft>
              <a:buClr>
                <a:schemeClr val="accent1"/>
              </a:buClr>
              <a:buSzPts val="1400"/>
              <a:buChar char="○"/>
            </a:pPr>
            <a:r>
              <a:rPr lang="en-US">
                <a:solidFill>
                  <a:schemeClr val="accent1"/>
                </a:solidFill>
              </a:rPr>
              <a:t>feel free to include hyperlinks or any other information you feel is relevant to your chapter.</a:t>
            </a:r>
            <a:endParaRPr>
              <a:solidFill>
                <a:schemeClr val="accent1"/>
              </a:solidFill>
            </a:endParaRPr>
          </a:p>
          <a:p>
            <a:pPr marL="0" lvl="0" indent="0" algn="l" rtl="0">
              <a:spcBef>
                <a:spcPts val="0"/>
              </a:spcBef>
              <a:spcAft>
                <a:spcPts val="0"/>
              </a:spcAft>
              <a:buNone/>
            </a:pPr>
            <a:endParaRPr>
              <a:solidFill>
                <a:schemeClr val="accent1"/>
              </a:solidFill>
            </a:endParaRPr>
          </a:p>
        </p:txBody>
      </p:sp>
      <p:sp>
        <p:nvSpPr>
          <p:cNvPr id="290" name="Google Shape;290;g10b4560b842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12958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b701b94bf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b701b94bf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solidFill>
                  <a:schemeClr val="accent1"/>
                </a:solidFill>
              </a:rPr>
              <a:t>CUSTOM Slide for YOUR CHAPTER</a:t>
            </a:r>
            <a:endParaRPr b="1">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Right click on image placeholder and replace to your chapter logo.</a:t>
            </a: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Edit text boxes with your chapters information.</a:t>
            </a:r>
            <a:endParaRPr>
              <a:solidFill>
                <a:schemeClr val="accent1"/>
              </a:solidFill>
            </a:endParaRPr>
          </a:p>
          <a:p>
            <a:pPr marL="914400" lvl="1" indent="-317500" algn="l" rtl="0">
              <a:spcBef>
                <a:spcPts val="0"/>
              </a:spcBef>
              <a:spcAft>
                <a:spcPts val="0"/>
              </a:spcAft>
              <a:buClr>
                <a:schemeClr val="accent1"/>
              </a:buClr>
              <a:buSzPts val="1400"/>
              <a:buChar char="○"/>
            </a:pPr>
            <a:r>
              <a:rPr lang="en-US">
                <a:solidFill>
                  <a:schemeClr val="accent1"/>
                </a:solidFill>
              </a:rPr>
              <a:t>feel free to include hyperlinks or any other information you feel is relevant to your chapter.</a:t>
            </a:r>
            <a:endParaRPr b="1">
              <a:solidFill>
                <a:schemeClr val="accent1"/>
              </a:solidFill>
              <a:latin typeface="Georgia"/>
              <a:ea typeface="Georgia"/>
              <a:cs typeface="Georgia"/>
              <a:sym typeface="Georgia"/>
            </a:endParaRPr>
          </a:p>
          <a:p>
            <a:pPr marL="0" lvl="0" indent="0" algn="l" rtl="0">
              <a:spcBef>
                <a:spcPts val="0"/>
              </a:spcBef>
              <a:spcAft>
                <a:spcPts val="0"/>
              </a:spcAft>
              <a:buNone/>
            </a:pPr>
            <a:endParaRPr b="1">
              <a:solidFill>
                <a:schemeClr val="accent1"/>
              </a:solidFill>
              <a:latin typeface="Georgia"/>
              <a:ea typeface="Georgia"/>
              <a:cs typeface="Georgia"/>
              <a:sym typeface="Georgia"/>
            </a:endParaRPr>
          </a:p>
        </p:txBody>
      </p:sp>
      <p:sp>
        <p:nvSpPr>
          <p:cNvPr id="298" name="Google Shape;298;gb701b94bf9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3504637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b701b94bf9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b701b94bf9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solidFill>
                  <a:schemeClr val="accent1"/>
                </a:solidFill>
              </a:rPr>
              <a:t>CUSTOM Slide for YOUR CHAPTER</a:t>
            </a:r>
            <a:endParaRPr b="1">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Right click on image placeholder and replace to your chapter logo.</a:t>
            </a: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Edit text boxes with your chapters information.</a:t>
            </a:r>
            <a:endParaRPr>
              <a:solidFill>
                <a:schemeClr val="accent1"/>
              </a:solidFill>
            </a:endParaRPr>
          </a:p>
          <a:p>
            <a:pPr marL="914400" lvl="1" indent="-317500" algn="l" rtl="0">
              <a:spcBef>
                <a:spcPts val="0"/>
              </a:spcBef>
              <a:spcAft>
                <a:spcPts val="0"/>
              </a:spcAft>
              <a:buClr>
                <a:schemeClr val="accent1"/>
              </a:buClr>
              <a:buSzPts val="1400"/>
              <a:buChar char="○"/>
            </a:pPr>
            <a:r>
              <a:rPr lang="en-US">
                <a:solidFill>
                  <a:schemeClr val="accent1"/>
                </a:solidFill>
              </a:rPr>
              <a:t>feel free to include hyperlinks or any other information you feel is relevant to your chapter.</a:t>
            </a: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Add pictures of your officers if able.</a:t>
            </a:r>
            <a:endParaRPr>
              <a:solidFill>
                <a:schemeClr val="accent1"/>
              </a:solidFill>
            </a:endParaRPr>
          </a:p>
        </p:txBody>
      </p:sp>
      <p:sp>
        <p:nvSpPr>
          <p:cNvPr id="306" name="Google Shape;306;gb701b94bf9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2358102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b701b94bf9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b701b94bf9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solidFill>
                  <a:schemeClr val="accent1"/>
                </a:solidFill>
              </a:rPr>
              <a:t>CUSTOM Slide for YOUR CHAPTER</a:t>
            </a:r>
            <a:endParaRPr b="1">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Right click on image placeholder and replace to your chapter logo.</a:t>
            </a:r>
            <a:endParaRPr>
              <a:solidFill>
                <a:schemeClr val="accent1"/>
              </a:solidFill>
            </a:endParaRPr>
          </a:p>
          <a:p>
            <a:pPr marL="457200" lvl="0" indent="-317500" algn="l" rtl="0">
              <a:spcBef>
                <a:spcPts val="0"/>
              </a:spcBef>
              <a:spcAft>
                <a:spcPts val="0"/>
              </a:spcAft>
              <a:buClr>
                <a:schemeClr val="accent1"/>
              </a:buClr>
              <a:buSzPts val="1400"/>
              <a:buChar char="●"/>
            </a:pPr>
            <a:r>
              <a:rPr lang="en-US">
                <a:solidFill>
                  <a:schemeClr val="accent1"/>
                </a:solidFill>
              </a:rPr>
              <a:t>Edit text boxes with your chapters information.</a:t>
            </a:r>
            <a:endParaRPr>
              <a:solidFill>
                <a:schemeClr val="accent1"/>
              </a:solidFill>
            </a:endParaRPr>
          </a:p>
          <a:p>
            <a:pPr marL="914400" lvl="1" indent="-317500" algn="l" rtl="0">
              <a:spcBef>
                <a:spcPts val="0"/>
              </a:spcBef>
              <a:spcAft>
                <a:spcPts val="0"/>
              </a:spcAft>
              <a:buClr>
                <a:schemeClr val="accent1"/>
              </a:buClr>
              <a:buSzPts val="1400"/>
              <a:buChar char="○"/>
            </a:pPr>
            <a:r>
              <a:rPr lang="en-US">
                <a:solidFill>
                  <a:schemeClr val="accent1"/>
                </a:solidFill>
              </a:rPr>
              <a:t>feel free to include hyperlinks or any other information you feel is relevant to your chapter.</a:t>
            </a:r>
            <a:endParaRPr>
              <a:solidFill>
                <a:schemeClr val="accent1"/>
              </a:solidFill>
            </a:endParaRPr>
          </a:p>
          <a:p>
            <a:pPr marL="0" lvl="0" indent="0" algn="l" rtl="0">
              <a:spcBef>
                <a:spcPts val="0"/>
              </a:spcBef>
              <a:spcAft>
                <a:spcPts val="0"/>
              </a:spcAft>
              <a:buNone/>
            </a:pPr>
            <a:endParaRPr>
              <a:solidFill>
                <a:schemeClr val="accent1"/>
              </a:solidFill>
            </a:endParaRPr>
          </a:p>
          <a:p>
            <a:pPr marL="0" lvl="0" indent="0" algn="l" rtl="0">
              <a:spcBef>
                <a:spcPts val="0"/>
              </a:spcBef>
              <a:spcAft>
                <a:spcPts val="0"/>
              </a:spcAft>
              <a:buNone/>
            </a:pPr>
            <a:r>
              <a:rPr lang="en-US">
                <a:solidFill>
                  <a:schemeClr val="accent1"/>
                </a:solidFill>
              </a:rPr>
              <a:t>*if you need more than one slide for this information, you may duplicate this slide as many times as needed.</a:t>
            </a:r>
            <a:endParaRPr>
              <a:solidFill>
                <a:schemeClr val="accent1"/>
              </a:solidFill>
            </a:endParaRPr>
          </a:p>
        </p:txBody>
      </p:sp>
      <p:sp>
        <p:nvSpPr>
          <p:cNvPr id="314" name="Google Shape;314;gb701b94bf9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2974750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35e0a923d_1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135e0a923d_1_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Georgia"/>
                <a:ea typeface="Georgia"/>
                <a:cs typeface="Georgia"/>
                <a:sym typeface="Georgia"/>
              </a:rPr>
              <a:t>There are so many great opportunities to share the AAZK mission, vision and purpose but why does this matter to me if I’m not a animal keeper?</a:t>
            </a:r>
            <a:endParaRPr>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a:latin typeface="Georgia"/>
                <a:ea typeface="Georgia"/>
                <a:cs typeface="Georgia"/>
                <a:sym typeface="Georgia"/>
              </a:rPr>
              <a:t>That’s simple! AAZK is NOT just for full time animal keepers!</a:t>
            </a:r>
            <a:endParaRPr/>
          </a:p>
        </p:txBody>
      </p:sp>
      <p:sp>
        <p:nvSpPr>
          <p:cNvPr id="322" name="Google Shape;322;g1135e0a923d_1_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616061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35e0a923d_1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135e0a923d_1_1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Georgia"/>
                <a:ea typeface="Georgia"/>
                <a:cs typeface="Georgia"/>
                <a:sym typeface="Georgia"/>
              </a:rPr>
              <a:t>In addition, there are also facility memberships.  For more information, visit </a:t>
            </a:r>
            <a:r>
              <a:rPr lang="en-US" sz="1100" u="sng">
                <a:solidFill>
                  <a:schemeClr val="hlink"/>
                </a:solidFill>
                <a:latin typeface="Georgia"/>
                <a:ea typeface="Georgia"/>
                <a:cs typeface="Georgia"/>
                <a:sym typeface="Georgia"/>
                <a:hlinkClick r:id="rId3"/>
              </a:rPr>
              <a:t>https://aazk.org/membership-account/membership-levels/</a:t>
            </a:r>
            <a:endParaRPr/>
          </a:p>
        </p:txBody>
      </p:sp>
      <p:sp>
        <p:nvSpPr>
          <p:cNvPr id="327" name="Google Shape;327;g1135e0a923d_1_1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881244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35e0a923d_1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135e0a923d_1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Georgia"/>
                <a:ea typeface="Georgia"/>
                <a:cs typeface="Georgia"/>
                <a:sym typeface="Georgia"/>
              </a:rPr>
              <a:t>There are many benefits for full time keepers (professional level) but take a look at the benefits for affiliates and students!</a:t>
            </a:r>
            <a:endParaRPr>
              <a:latin typeface="Georgia"/>
              <a:ea typeface="Georgia"/>
              <a:cs typeface="Georgia"/>
              <a:sym typeface="Georgia"/>
            </a:endParaRPr>
          </a:p>
          <a:p>
            <a:pPr marL="0" lvl="0" indent="0" algn="l" rtl="0">
              <a:spcBef>
                <a:spcPts val="0"/>
              </a:spcBef>
              <a:spcAft>
                <a:spcPts val="0"/>
              </a:spcAft>
              <a:buNone/>
            </a:pPr>
            <a:endParaRPr/>
          </a:p>
        </p:txBody>
      </p:sp>
      <p:sp>
        <p:nvSpPr>
          <p:cNvPr id="332" name="Google Shape;332;g1135e0a923d_1_1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1168723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135e0a923d_1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35e0a923d_1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Georgia"/>
                <a:ea typeface="Georgia"/>
                <a:cs typeface="Georgia"/>
                <a:sym typeface="Georgia"/>
              </a:rPr>
              <a:t>We all started somewhere, right? Our passion for animal care and conservation was probably cultivated through school, documentaries, conservationists, and visiting zoological facilities. Let’s continue to build that passion and commitment to this field.  Encourage your (read word on slide) to join AAZK either with your chapter or on the national level.</a:t>
            </a:r>
            <a:endParaRPr>
              <a:latin typeface="Georgia"/>
              <a:ea typeface="Georgia"/>
              <a:cs typeface="Georgia"/>
              <a:sym typeface="Georgia"/>
            </a:endParaRPr>
          </a:p>
          <a:p>
            <a:pPr marL="457200" lvl="0" indent="-304800" algn="l" rtl="0">
              <a:spcBef>
                <a:spcPts val="0"/>
              </a:spcBef>
              <a:spcAft>
                <a:spcPts val="0"/>
              </a:spcAft>
              <a:buClr>
                <a:schemeClr val="dk1"/>
              </a:buClr>
              <a:buSzPts val="1200"/>
              <a:buFont typeface="Georgia"/>
              <a:buChar char="●"/>
            </a:pPr>
            <a:r>
              <a:rPr lang="en-US">
                <a:latin typeface="Georgia"/>
                <a:ea typeface="Georgia"/>
                <a:cs typeface="Georgia"/>
                <a:sym typeface="Georgia"/>
              </a:rPr>
              <a:t>Students can be members of any chapter, as per the chapters bylaws, and/or on a national level. </a:t>
            </a:r>
            <a:endParaRPr>
              <a:latin typeface="Georgia"/>
              <a:ea typeface="Georgia"/>
              <a:cs typeface="Georgia"/>
              <a:sym typeface="Georgia"/>
            </a:endParaRPr>
          </a:p>
          <a:p>
            <a:pPr marL="457200" lvl="0" indent="-304800" algn="l" rtl="0">
              <a:spcBef>
                <a:spcPts val="0"/>
              </a:spcBef>
              <a:spcAft>
                <a:spcPts val="0"/>
              </a:spcAft>
              <a:buClr>
                <a:schemeClr val="dk1"/>
              </a:buClr>
              <a:buSzPts val="1200"/>
              <a:buFont typeface="Georgia"/>
              <a:buChar char="●"/>
            </a:pPr>
            <a:r>
              <a:rPr lang="en-US">
                <a:latin typeface="Georgia"/>
                <a:ea typeface="Georgia"/>
                <a:cs typeface="Georgia"/>
                <a:sym typeface="Georgia"/>
              </a:rPr>
              <a:t>There are currently 3 chartered student chapters of AAZK</a:t>
            </a:r>
            <a:endParaRPr>
              <a:latin typeface="Georgia"/>
              <a:ea typeface="Georgia"/>
              <a:cs typeface="Georgia"/>
              <a:sym typeface="Georgia"/>
            </a:endParaRPr>
          </a:p>
          <a:p>
            <a:pPr marL="0" lvl="0" indent="0" algn="l" rtl="0">
              <a:spcBef>
                <a:spcPts val="0"/>
              </a:spcBef>
              <a:spcAft>
                <a:spcPts val="0"/>
              </a:spcAft>
              <a:buNone/>
            </a:pPr>
            <a:endParaRPr/>
          </a:p>
        </p:txBody>
      </p:sp>
      <p:sp>
        <p:nvSpPr>
          <p:cNvPr id="337" name="Google Shape;337;g1135e0a923d_1_1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1199564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135e0a923d_1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135e0a923d_1_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Georgia"/>
                <a:ea typeface="Georgia"/>
                <a:cs typeface="Georgia"/>
                <a:sym typeface="Georgia"/>
              </a:rPr>
              <a:t>This conference provides a wonderful professional networking opportunity like none other.  </a:t>
            </a:r>
            <a:endParaRPr>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US">
                <a:latin typeface="Georgia"/>
                <a:ea typeface="Georgia"/>
                <a:cs typeface="Georgia"/>
                <a:sym typeface="Georgia"/>
              </a:rPr>
              <a:t>With an average of 300 like minded individuals coming together to share their knowledge and skills of the zookeeping world.</a:t>
            </a:r>
            <a:endParaRPr>
              <a:latin typeface="Georgia"/>
              <a:ea typeface="Georgia"/>
              <a:cs typeface="Georgia"/>
              <a:sym typeface="Georgia"/>
            </a:endParaRPr>
          </a:p>
          <a:p>
            <a:pPr marL="457200" lvl="0" indent="-260350" algn="l" rtl="0">
              <a:lnSpc>
                <a:spcPct val="115000"/>
              </a:lnSpc>
              <a:spcBef>
                <a:spcPts val="0"/>
              </a:spcBef>
              <a:spcAft>
                <a:spcPts val="0"/>
              </a:spcAft>
              <a:buClr>
                <a:schemeClr val="dk1"/>
              </a:buClr>
              <a:buSzPts val="500"/>
              <a:buFont typeface="Georgia"/>
              <a:buChar char="●"/>
            </a:pPr>
            <a:r>
              <a:rPr lang="en-US">
                <a:latin typeface="Georgia"/>
                <a:ea typeface="Georgia"/>
                <a:cs typeface="Georgia"/>
                <a:sym typeface="Georgia"/>
              </a:rPr>
              <a:t>Held annually in late summer/early fall</a:t>
            </a:r>
            <a:endParaRPr>
              <a:latin typeface="Georgia"/>
              <a:ea typeface="Georgia"/>
              <a:cs typeface="Georgia"/>
              <a:sym typeface="Georgia"/>
            </a:endParaRPr>
          </a:p>
          <a:p>
            <a:pPr marL="457200" lvl="0" indent="-260350" algn="l" rtl="0">
              <a:lnSpc>
                <a:spcPct val="115000"/>
              </a:lnSpc>
              <a:spcBef>
                <a:spcPts val="0"/>
              </a:spcBef>
              <a:spcAft>
                <a:spcPts val="0"/>
              </a:spcAft>
              <a:buClr>
                <a:schemeClr val="dk1"/>
              </a:buClr>
              <a:buSzPts val="500"/>
              <a:buFont typeface="Georgia"/>
              <a:buChar char="●"/>
            </a:pPr>
            <a:r>
              <a:rPr lang="en-US">
                <a:latin typeface="Georgia"/>
                <a:ea typeface="Georgia"/>
                <a:cs typeface="Georgia"/>
                <a:sym typeface="Georgia"/>
              </a:rPr>
              <a:t>Hosted by an AAZK chapter with support from their host facility and AAZK</a:t>
            </a:r>
            <a:endParaRPr>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a:latin typeface="Georgia"/>
              <a:ea typeface="Georgia"/>
              <a:cs typeface="Georgia"/>
              <a:sym typeface="Georgia"/>
            </a:endParaRPr>
          </a:p>
          <a:p>
            <a:pPr marL="0" lvl="0" indent="0" algn="l" rtl="0">
              <a:lnSpc>
                <a:spcPct val="115000"/>
              </a:lnSpc>
              <a:spcBef>
                <a:spcPts val="0"/>
              </a:spcBef>
              <a:spcAft>
                <a:spcPts val="0"/>
              </a:spcAft>
              <a:buNone/>
            </a:pPr>
            <a:r>
              <a:rPr lang="en-US" sz="1300">
                <a:latin typeface="Georgia"/>
                <a:ea typeface="Georgia"/>
                <a:cs typeface="Georgia"/>
                <a:sym typeface="Georgia"/>
              </a:rPr>
              <a:t>AAZK Affiliate conference grant opportunities to attend a national conference. </a:t>
            </a:r>
            <a:endParaRPr sz="1300">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1300">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US">
                <a:latin typeface="Georgia"/>
                <a:ea typeface="Georgia"/>
                <a:cs typeface="Georgia"/>
                <a:sym typeface="Georgia"/>
              </a:rPr>
              <a:t>Information is listed on the AAZK website under Grants committee in members only section</a:t>
            </a:r>
            <a:endParaRPr>
              <a:latin typeface="Georgia"/>
              <a:ea typeface="Georgia"/>
              <a:cs typeface="Georgia"/>
              <a:sym typeface="Georgia"/>
            </a:endParaRPr>
          </a:p>
          <a:p>
            <a:pPr marL="0" lvl="0" indent="0" algn="l" rtl="0">
              <a:spcBef>
                <a:spcPts val="0"/>
              </a:spcBef>
              <a:spcAft>
                <a:spcPts val="0"/>
              </a:spcAft>
              <a:buNone/>
            </a:pPr>
            <a:endParaRPr/>
          </a:p>
        </p:txBody>
      </p:sp>
      <p:sp>
        <p:nvSpPr>
          <p:cNvPr id="342" name="Google Shape;342;g1135e0a923d_1_1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2945597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1dfddd601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1dfddd601b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latin typeface="Georgia"/>
                <a:ea typeface="Georgia"/>
                <a:cs typeface="Georgia"/>
                <a:sym typeface="Georgia"/>
              </a:rPr>
              <a:t>Use this slide to to advertise future conference hosts. </a:t>
            </a: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All future conference hosts and dates are published on the AAZK website.</a:t>
            </a: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Videos about each upcoming conference can be found on the AAZK Facebook page for your enjoyment.</a:t>
            </a:r>
            <a:endParaRPr sz="1400">
              <a:latin typeface="Georgia"/>
              <a:ea typeface="Georgia"/>
              <a:cs typeface="Georgia"/>
              <a:sym typeface="Georgia"/>
            </a:endParaRPr>
          </a:p>
        </p:txBody>
      </p:sp>
      <p:sp>
        <p:nvSpPr>
          <p:cNvPr id="347" name="Google Shape;347;g11dfddd601b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extLst>
      <p:ext uri="{BB962C8B-B14F-4D97-AF65-F5344CB8AC3E}">
        <p14:creationId xmlns:p14="http://schemas.microsoft.com/office/powerpoint/2010/main" val="21423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135e0a923d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135e0a923d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1135e0a923d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1769093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1dfddd601b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1dfddd601b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latin typeface="Georgia"/>
                <a:ea typeface="Georgia"/>
                <a:cs typeface="Georgia"/>
                <a:sym typeface="Georgia"/>
              </a:rPr>
              <a:t>Use this slide to to advertise future conference hosts. </a:t>
            </a: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All future conference hosts and dates are published on the AAZK website.</a:t>
            </a: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Videos about each upcoming conference can be found on the AAZK Facebook page for your enjoyment.</a:t>
            </a:r>
            <a:endParaRPr sz="1400">
              <a:latin typeface="Georgia"/>
              <a:ea typeface="Georgia"/>
              <a:cs typeface="Georgia"/>
              <a:sym typeface="Georgia"/>
            </a:endParaRPr>
          </a:p>
        </p:txBody>
      </p:sp>
      <p:sp>
        <p:nvSpPr>
          <p:cNvPr id="355" name="Google Shape;355;g11dfddd601b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2998472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dfddd601b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dfddd601b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latin typeface="Georgia"/>
                <a:ea typeface="Georgia"/>
                <a:cs typeface="Georgia"/>
                <a:sym typeface="Georgia"/>
              </a:rPr>
              <a:t>Use this slide to to advertise future conference hosts. </a:t>
            </a:r>
            <a:endParaRPr sz="1400">
              <a:latin typeface="Georgia"/>
              <a:ea typeface="Georgia"/>
              <a:cs typeface="Georgia"/>
              <a:sym typeface="Georgia"/>
            </a:endParaRPr>
          </a:p>
          <a:p>
            <a:pPr marL="0" lvl="0" indent="0" algn="l" rtl="0">
              <a:lnSpc>
                <a:spcPct val="115000"/>
              </a:lnSpc>
              <a:spcBef>
                <a:spcPts val="0"/>
              </a:spcBef>
              <a:spcAft>
                <a:spcPts val="0"/>
              </a:spcAft>
              <a:buNone/>
            </a:pP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All future conference hosts and dates are published on the AAZK website.</a:t>
            </a:r>
            <a:endParaRPr sz="1400">
              <a:latin typeface="Georgia"/>
              <a:ea typeface="Georgia"/>
              <a:cs typeface="Georgia"/>
              <a:sym typeface="Georgia"/>
            </a:endParaRPr>
          </a:p>
        </p:txBody>
      </p:sp>
      <p:sp>
        <p:nvSpPr>
          <p:cNvPr id="363" name="Google Shape;363;g11dfddd601b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1413957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1dfddd601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1dfddd601b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latin typeface="Georgia"/>
                <a:ea typeface="Georgia"/>
                <a:cs typeface="Georgia"/>
                <a:sym typeface="Georgia"/>
              </a:rPr>
              <a:t>Use this slide to to advertise future conference hosts. </a:t>
            </a:r>
            <a:endParaRPr sz="1400">
              <a:latin typeface="Georgia"/>
              <a:ea typeface="Georgia"/>
              <a:cs typeface="Georgia"/>
              <a:sym typeface="Georgia"/>
            </a:endParaRPr>
          </a:p>
          <a:p>
            <a:pPr marL="0" lvl="0" indent="0" algn="l" rtl="0">
              <a:lnSpc>
                <a:spcPct val="115000"/>
              </a:lnSpc>
              <a:spcBef>
                <a:spcPts val="0"/>
              </a:spcBef>
              <a:spcAft>
                <a:spcPts val="0"/>
              </a:spcAft>
              <a:buNone/>
            </a:pP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All future conference hosts and dates are published on the AAZK website.</a:t>
            </a:r>
            <a:endParaRPr sz="1400">
              <a:latin typeface="Georgia"/>
              <a:ea typeface="Georgia"/>
              <a:cs typeface="Georgia"/>
              <a:sym typeface="Georgia"/>
            </a:endParaRPr>
          </a:p>
        </p:txBody>
      </p:sp>
      <p:sp>
        <p:nvSpPr>
          <p:cNvPr id="371" name="Google Shape;371;g11dfddd601b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extLst>
      <p:ext uri="{BB962C8B-B14F-4D97-AF65-F5344CB8AC3E}">
        <p14:creationId xmlns:p14="http://schemas.microsoft.com/office/powerpoint/2010/main" val="1956100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135e0a923d_1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135e0a923d_1_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400"/>
              </a:spcBef>
              <a:spcAft>
                <a:spcPts val="0"/>
              </a:spcAft>
              <a:buClr>
                <a:schemeClr val="dk1"/>
              </a:buClr>
              <a:buSzPts val="1100"/>
              <a:buFont typeface="Arial"/>
              <a:buNone/>
            </a:pPr>
            <a:r>
              <a:rPr lang="en-US">
                <a:solidFill>
                  <a:srgbClr val="1D1D1D"/>
                </a:solidFill>
                <a:latin typeface="Georgia"/>
                <a:ea typeface="Georgia"/>
                <a:cs typeface="Georgia"/>
                <a:sym typeface="Georgia"/>
              </a:rPr>
              <a:t>Access to AAZK C.O.R.E. is a membership benefit available at all INDIVIDUAL membership levels - professional, affiliate and student.  This is a world-class training opportunity that will connect you with professional resources and courses on a variety of topics, in collaboration with the San Diego Zoo Wildlife Alliance Academy.  This member benefit offers a catalog of DIY courses designed so that you can take them at your own pace and save them to revisit later.</a:t>
            </a:r>
            <a:endParaRPr>
              <a:solidFill>
                <a:srgbClr val="1D1D1D"/>
              </a:solidFill>
              <a:latin typeface="Georgia"/>
              <a:ea typeface="Georgia"/>
              <a:cs typeface="Georgia"/>
              <a:sym typeface="Georgia"/>
            </a:endParaRPr>
          </a:p>
          <a:p>
            <a:pPr marL="0" lvl="0" indent="0" algn="l" rtl="0">
              <a:lnSpc>
                <a:spcPct val="115000"/>
              </a:lnSpc>
              <a:spcBef>
                <a:spcPts val="1600"/>
              </a:spcBef>
              <a:spcAft>
                <a:spcPts val="0"/>
              </a:spcAft>
              <a:buClr>
                <a:schemeClr val="dk1"/>
              </a:buClr>
              <a:buSzPts val="1100"/>
              <a:buFont typeface="Arial"/>
              <a:buNone/>
            </a:pPr>
            <a:r>
              <a:rPr lang="en-US">
                <a:solidFill>
                  <a:srgbClr val="1D1D1D"/>
                </a:solidFill>
                <a:latin typeface="Georgia"/>
                <a:ea typeface="Georgia"/>
                <a:cs typeface="Georgia"/>
                <a:sym typeface="Georgia"/>
              </a:rPr>
              <a:t>In partnership with AAZK C.O.R.E., San Diego Zoo Wildlife Alliance is offering a 10% discount for AAZK members off the annual cost of an individual </a:t>
            </a:r>
            <a:r>
              <a:rPr lang="en-US" i="1">
                <a:solidFill>
                  <a:srgbClr val="1D1D1D"/>
                </a:solidFill>
                <a:latin typeface="Georgia"/>
                <a:ea typeface="Georgia"/>
                <a:cs typeface="Georgia"/>
                <a:sym typeface="Georgia"/>
              </a:rPr>
              <a:t>Academy subscription</a:t>
            </a:r>
            <a:r>
              <a:rPr lang="en-US">
                <a:solidFill>
                  <a:srgbClr val="1D1D1D"/>
                </a:solidFill>
                <a:latin typeface="Georgia"/>
                <a:ea typeface="Georgia"/>
                <a:cs typeface="Georgia"/>
                <a:sym typeface="Georgia"/>
              </a:rPr>
              <a:t> that will provide member access to the </a:t>
            </a:r>
            <a:r>
              <a:rPr lang="en-US" i="1">
                <a:solidFill>
                  <a:srgbClr val="1D1D1D"/>
                </a:solidFill>
                <a:latin typeface="Georgia"/>
                <a:ea typeface="Georgia"/>
                <a:cs typeface="Georgia"/>
                <a:sym typeface="Georgia"/>
              </a:rPr>
              <a:t>complete catalog of</a:t>
            </a:r>
            <a:r>
              <a:rPr lang="en-US">
                <a:solidFill>
                  <a:srgbClr val="1D1D1D"/>
                </a:solidFill>
                <a:latin typeface="Georgia"/>
                <a:ea typeface="Georgia"/>
                <a:cs typeface="Georgia"/>
                <a:sym typeface="Georgia"/>
              </a:rPr>
              <a:t> </a:t>
            </a:r>
            <a:r>
              <a:rPr lang="en-US" i="1">
                <a:solidFill>
                  <a:srgbClr val="1D1D1D"/>
                </a:solidFill>
                <a:latin typeface="Georgia"/>
                <a:ea typeface="Georgia"/>
                <a:cs typeface="Georgia"/>
                <a:sym typeface="Georgia"/>
              </a:rPr>
              <a:t>Academy Courses</a:t>
            </a:r>
            <a:r>
              <a:rPr lang="en-US">
                <a:solidFill>
                  <a:srgbClr val="1D1D1D"/>
                </a:solidFill>
                <a:latin typeface="Georgia"/>
                <a:ea typeface="Georgia"/>
                <a:cs typeface="Georgia"/>
                <a:sym typeface="Georgia"/>
              </a:rPr>
              <a:t>. Also, the San Diego Zoo Wildlife Alliance Academy has subscription rates that offer an incredible value for AAZK Institutional Members and AAZK Chapters</a:t>
            </a:r>
            <a:r>
              <a:rPr lang="en-US" b="1">
                <a:solidFill>
                  <a:srgbClr val="1D1D1D"/>
                </a:solidFill>
                <a:latin typeface="Georgia"/>
                <a:ea typeface="Georgia"/>
                <a:cs typeface="Georgia"/>
                <a:sym typeface="Georgia"/>
              </a:rPr>
              <a:t>. </a:t>
            </a:r>
            <a:r>
              <a:rPr lang="en-US">
                <a:solidFill>
                  <a:srgbClr val="1D1D1D"/>
                </a:solidFill>
                <a:latin typeface="Georgia"/>
                <a:ea typeface="Georgia"/>
                <a:cs typeface="Georgia"/>
                <a:sym typeface="Georgia"/>
              </a:rPr>
              <a:t> This is a tremendous opportunity for continuing education and career advancement for Chapter Members through AAZK C.O.R.E and the San Diego Zoo Wildlife Alliance Academy®. </a:t>
            </a:r>
            <a:endParaRPr>
              <a:solidFill>
                <a:srgbClr val="1D1D1D"/>
              </a:solidFill>
              <a:latin typeface="Georgia"/>
              <a:ea typeface="Georgia"/>
              <a:cs typeface="Georgia"/>
              <a:sym typeface="Georgia"/>
            </a:endParaRPr>
          </a:p>
          <a:p>
            <a:pPr marL="0" lvl="0" indent="0" algn="l" rtl="0">
              <a:lnSpc>
                <a:spcPct val="115000"/>
              </a:lnSpc>
              <a:spcBef>
                <a:spcPts val="1600"/>
              </a:spcBef>
              <a:spcAft>
                <a:spcPts val="0"/>
              </a:spcAft>
              <a:buClr>
                <a:schemeClr val="dk1"/>
              </a:buClr>
              <a:buSzPts val="1100"/>
              <a:buFont typeface="Arial"/>
              <a:buNone/>
            </a:pPr>
            <a:r>
              <a:rPr lang="en-US">
                <a:solidFill>
                  <a:srgbClr val="1D1D1D"/>
                </a:solidFill>
                <a:latin typeface="Georgia"/>
                <a:ea typeface="Georgia"/>
                <a:cs typeface="Georgia"/>
                <a:sym typeface="Georgia"/>
              </a:rPr>
              <a:t>For more information about San Diego Zoo Wildlife Alliance Academy courses, or to subscribe to the San Diego Zoo Wildlife Alliance Academy Newsletter, please contact Linda Duca at </a:t>
            </a:r>
            <a:r>
              <a:rPr lang="en-US">
                <a:solidFill>
                  <a:srgbClr val="DD480E"/>
                </a:solidFill>
                <a:latin typeface="Georgia"/>
                <a:ea typeface="Georgia"/>
                <a:cs typeface="Georgia"/>
                <a:sym typeface="Georgia"/>
              </a:rPr>
              <a:t>lduca@cypherworx.com</a:t>
            </a:r>
            <a:endParaRPr>
              <a:solidFill>
                <a:srgbClr val="DD480E"/>
              </a:solidFill>
              <a:latin typeface="Georgia"/>
              <a:ea typeface="Georgia"/>
              <a:cs typeface="Georgia"/>
              <a:sym typeface="Georgia"/>
            </a:endParaRPr>
          </a:p>
          <a:p>
            <a:pPr marL="0" lvl="0" indent="0" algn="l" rtl="0">
              <a:spcBef>
                <a:spcPts val="1600"/>
              </a:spcBef>
              <a:spcAft>
                <a:spcPts val="0"/>
              </a:spcAft>
              <a:buClr>
                <a:schemeClr val="dk1"/>
              </a:buClr>
              <a:buSzPts val="1100"/>
              <a:buFont typeface="Arial"/>
              <a:buNone/>
            </a:pPr>
            <a:endParaRPr>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a:solidFill>
                <a:srgbClr val="1D1D1D"/>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a:latin typeface="Georgia"/>
              <a:ea typeface="Georgia"/>
              <a:cs typeface="Georgia"/>
              <a:sym typeface="Georgia"/>
            </a:endParaRPr>
          </a:p>
          <a:p>
            <a:pPr marL="0" lvl="0" indent="0" algn="l" rtl="0">
              <a:spcBef>
                <a:spcPts val="0"/>
              </a:spcBef>
              <a:spcAft>
                <a:spcPts val="0"/>
              </a:spcAft>
              <a:buNone/>
            </a:pPr>
            <a:endParaRPr/>
          </a:p>
        </p:txBody>
      </p:sp>
      <p:sp>
        <p:nvSpPr>
          <p:cNvPr id="379" name="Google Shape;379;g1135e0a923d_1_1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231255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135e0a923d_1_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135e0a923d_1_1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US">
                <a:solidFill>
                  <a:srgbClr val="1D1D1D"/>
                </a:solidFill>
                <a:latin typeface="Georgia"/>
                <a:ea typeface="Georgia"/>
                <a:cs typeface="Georgia"/>
                <a:sym typeface="Georgia"/>
              </a:rPr>
              <a:t>AAZK media, AAZK conferences, and AAZK chapters are venues to exchange information in the fields of husbandry, environmental enrichment, behavioral training and conservation.</a:t>
            </a:r>
            <a:endParaRPr>
              <a:solidFill>
                <a:srgbClr val="1D1D1D"/>
              </a:solidFill>
              <a:latin typeface="Georgia"/>
              <a:ea typeface="Georgia"/>
              <a:cs typeface="Georgia"/>
              <a:sym typeface="Georgia"/>
            </a:endParaRPr>
          </a:p>
          <a:p>
            <a:pPr marL="0" lvl="0" indent="0" algn="l" rtl="0">
              <a:lnSpc>
                <a:spcPct val="90000"/>
              </a:lnSpc>
              <a:spcBef>
                <a:spcPts val="0"/>
              </a:spcBef>
              <a:spcAft>
                <a:spcPts val="0"/>
              </a:spcAft>
              <a:buClr>
                <a:schemeClr val="dk1"/>
              </a:buClr>
              <a:buSzPts val="1100"/>
              <a:buFont typeface="Arial"/>
              <a:buNone/>
            </a:pPr>
            <a:endParaRPr>
              <a:solidFill>
                <a:srgbClr val="1D1D1D"/>
              </a:solidFill>
              <a:latin typeface="Georgia"/>
              <a:ea typeface="Georgia"/>
              <a:cs typeface="Georgia"/>
              <a:sym typeface="Georgia"/>
            </a:endParaRPr>
          </a:p>
          <a:p>
            <a:pPr marL="0" lvl="0" indent="0" algn="l" rtl="0">
              <a:spcBef>
                <a:spcPts val="0"/>
              </a:spcBef>
              <a:spcAft>
                <a:spcPts val="0"/>
              </a:spcAft>
              <a:buClr>
                <a:schemeClr val="dk1"/>
              </a:buClr>
              <a:buSzPts val="1200"/>
              <a:buFont typeface="Calibri"/>
              <a:buNone/>
            </a:pPr>
            <a:r>
              <a:rPr lang="en-US">
                <a:solidFill>
                  <a:srgbClr val="1D1D1D"/>
                </a:solidFill>
                <a:latin typeface="Georgia"/>
                <a:ea typeface="Georgia"/>
                <a:cs typeface="Georgia"/>
                <a:sym typeface="Georgia"/>
              </a:rPr>
              <a:t>Through workshops, conferences, newsletters, and Internet forums, AAZK helps animal care staff stay current in the fields of husbandry, training, enrichment,  nutrition, and conservation. Well- educated keepers using modern techniques means the animals in their care benefit tremendously.  AAZK also provides networking and fundraising opportunities that support animal care, AAZK activities and conservation efforts.</a:t>
            </a:r>
            <a:endParaRPr>
              <a:solidFill>
                <a:srgbClr val="1D1D1D"/>
              </a:solidFill>
              <a:latin typeface="Georgia"/>
              <a:ea typeface="Georgia"/>
              <a:cs typeface="Georgia"/>
              <a:sym typeface="Georgia"/>
            </a:endParaRPr>
          </a:p>
          <a:p>
            <a:pPr marL="0" lvl="0" indent="0" algn="l" rtl="0">
              <a:spcBef>
                <a:spcPts val="0"/>
              </a:spcBef>
              <a:spcAft>
                <a:spcPts val="0"/>
              </a:spcAft>
              <a:buNone/>
            </a:pPr>
            <a:endParaRPr/>
          </a:p>
        </p:txBody>
      </p:sp>
      <p:sp>
        <p:nvSpPr>
          <p:cNvPr id="384" name="Google Shape;384;g1135e0a923d_1_1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434050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135e0a923d_1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135e0a923d_1_2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Georgia"/>
                <a:ea typeface="Georgia"/>
                <a:cs typeface="Georgia"/>
                <a:sym typeface="Georgia"/>
              </a:rPr>
              <a:t>Affiliates members are HUGE part of AAZK! Whether you are a part time keeper, seasonal, volunteer, docent, curator, supervisor, assistant curator vet tech, vet, nutrition staff, maintenance, horticulture, education, guest services, etc. </a:t>
            </a:r>
            <a:r>
              <a:rPr lang="en-US" b="1">
                <a:latin typeface="Georgia"/>
                <a:ea typeface="Georgia"/>
                <a:cs typeface="Georgia"/>
                <a:sym typeface="Georgia"/>
              </a:rPr>
              <a:t>It Takes A Zoo!</a:t>
            </a:r>
            <a:endParaRPr b="1">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a:latin typeface="Georgia"/>
                <a:ea typeface="Georgia"/>
                <a:cs typeface="Georgia"/>
                <a:sym typeface="Georgia"/>
              </a:rPr>
              <a:t>Check out these AMAZING infographics that the National Zoo Keeper Week Program designed in 2020 to showcase how important you are to the mission, vision and purpose of AAZK and your facilities.</a:t>
            </a:r>
            <a:endParaRPr>
              <a:latin typeface="Georgia"/>
              <a:ea typeface="Georgia"/>
              <a:cs typeface="Georgia"/>
              <a:sym typeface="Georgia"/>
            </a:endParaRPr>
          </a:p>
          <a:p>
            <a:pPr marL="0" lvl="0" indent="0" algn="l" rtl="0">
              <a:spcBef>
                <a:spcPts val="0"/>
              </a:spcBef>
              <a:spcAft>
                <a:spcPts val="0"/>
              </a:spcAft>
              <a:buNone/>
            </a:pPr>
            <a:endParaRPr/>
          </a:p>
        </p:txBody>
      </p:sp>
      <p:sp>
        <p:nvSpPr>
          <p:cNvPr id="389" name="Google Shape;389;g1135e0a923d_1_2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extLst>
      <p:ext uri="{BB962C8B-B14F-4D97-AF65-F5344CB8AC3E}">
        <p14:creationId xmlns:p14="http://schemas.microsoft.com/office/powerpoint/2010/main" val="3233997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135e0a923d_1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35e0a923d_1_2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1135e0a923d_1_2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extLst>
      <p:ext uri="{BB962C8B-B14F-4D97-AF65-F5344CB8AC3E}">
        <p14:creationId xmlns:p14="http://schemas.microsoft.com/office/powerpoint/2010/main" val="2259130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135e0a923d_1_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135e0a923d_1_2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g1135e0a923d_1_2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extLst>
      <p:ext uri="{BB962C8B-B14F-4D97-AF65-F5344CB8AC3E}">
        <p14:creationId xmlns:p14="http://schemas.microsoft.com/office/powerpoint/2010/main" val="3470014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135e0a923d_1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135e0a923d_1_2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1135e0a923d_1_2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extLst>
      <p:ext uri="{BB962C8B-B14F-4D97-AF65-F5344CB8AC3E}">
        <p14:creationId xmlns:p14="http://schemas.microsoft.com/office/powerpoint/2010/main" val="523732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135e0a923d_1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135e0a923d_1_2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1135e0a923d_1_2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extLst>
      <p:ext uri="{BB962C8B-B14F-4D97-AF65-F5344CB8AC3E}">
        <p14:creationId xmlns:p14="http://schemas.microsoft.com/office/powerpoint/2010/main" val="76468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35e0a923d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135e0a923d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1135e0a923d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extLst>
      <p:ext uri="{BB962C8B-B14F-4D97-AF65-F5344CB8AC3E}">
        <p14:creationId xmlns:p14="http://schemas.microsoft.com/office/powerpoint/2010/main" val="1853640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135e0a923d_1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135e0a923d_1_2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1135e0a923d_1_2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extLst>
      <p:ext uri="{BB962C8B-B14F-4D97-AF65-F5344CB8AC3E}">
        <p14:creationId xmlns:p14="http://schemas.microsoft.com/office/powerpoint/2010/main" val="331616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135e0a923d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135e0a923d_1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US" sz="1400">
                <a:solidFill>
                  <a:schemeClr val="dk2"/>
                </a:solidFill>
                <a:latin typeface="Georgia"/>
                <a:ea typeface="Georgia"/>
                <a:cs typeface="Georgia"/>
                <a:sym typeface="Georgia"/>
              </a:rPr>
              <a:t>AAZK began in 1967 by 7 animal keepers in San Diego, CA with the purpose of promoting professionalism in zoo keeping.</a:t>
            </a:r>
            <a:endParaRPr sz="1400">
              <a:solidFill>
                <a:schemeClr val="dk2"/>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endParaRPr sz="1400">
              <a:solidFill>
                <a:schemeClr val="dk2"/>
              </a:solidFill>
              <a:latin typeface="Georgia"/>
              <a:ea typeface="Georgia"/>
              <a:cs typeface="Georgia"/>
              <a:sym typeface="Georgia"/>
            </a:endParaRPr>
          </a:p>
          <a:p>
            <a:pPr marL="0" lvl="0" indent="0" algn="l" rtl="0">
              <a:lnSpc>
                <a:spcPct val="90000"/>
              </a:lnSpc>
              <a:spcBef>
                <a:spcPts val="0"/>
              </a:spcBef>
              <a:spcAft>
                <a:spcPts val="0"/>
              </a:spcAft>
              <a:buClr>
                <a:schemeClr val="dk1"/>
              </a:buClr>
              <a:buSzPts val="1100"/>
              <a:buFont typeface="Arial"/>
              <a:buNone/>
            </a:pPr>
            <a:r>
              <a:rPr lang="en-US" sz="1400">
                <a:solidFill>
                  <a:schemeClr val="dk2"/>
                </a:solidFill>
                <a:latin typeface="Georgia"/>
                <a:ea typeface="Georgia"/>
                <a:cs typeface="Georgia"/>
                <a:sym typeface="Georgia"/>
              </a:rPr>
              <a:t>AAZK is a US Federal Non-profit organization 501©3 of dedicated animal care professionals and people interested in promoting quality animal care in the zoo and aquarium professions.</a:t>
            </a:r>
            <a:endParaRPr/>
          </a:p>
        </p:txBody>
      </p:sp>
      <p:sp>
        <p:nvSpPr>
          <p:cNvPr id="215" name="Google Shape;215;g1135e0a923d_1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extLst>
      <p:ext uri="{BB962C8B-B14F-4D97-AF65-F5344CB8AC3E}">
        <p14:creationId xmlns:p14="http://schemas.microsoft.com/office/powerpoint/2010/main" val="101685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135e0a923d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135e0a923d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US">
                <a:latin typeface="Georgia"/>
                <a:ea typeface="Georgia"/>
                <a:cs typeface="Georgia"/>
                <a:sym typeface="Georgia"/>
              </a:rPr>
              <a:t>Like any organization, AAZK has a system of governance in place. AAZK’s consists of the Board of Directors, CEO/CFO, Director of Professional Development and Publications editor.</a:t>
            </a:r>
            <a:endParaRPr>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endParaRPr>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r>
              <a:rPr lang="en-US">
                <a:latin typeface="Georgia"/>
                <a:ea typeface="Georgia"/>
                <a:cs typeface="Georgia"/>
                <a:sym typeface="Georgia"/>
              </a:rPr>
              <a:t>The Board of Directors consists of 5-7 members that maintain the organization as a leader in the fields of animal care and conservation. Each member of the BoD must fill a current full time animal keeper position at their facility and be a professional member of AAZK in good standing.</a:t>
            </a:r>
            <a:endParaRPr>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endParaRPr>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r>
              <a:rPr lang="en-US">
                <a:latin typeface="Georgia"/>
                <a:ea typeface="Georgia"/>
                <a:cs typeface="Georgia"/>
                <a:sym typeface="Georgia"/>
              </a:rPr>
              <a:t>The mission of the board is to provide leadership for the AAZK Committees and Programs and the membership by operating in accordance with the overall mission of AAZK.</a:t>
            </a:r>
            <a:endParaRPr>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endParaRPr>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r>
              <a:rPr lang="en-US">
                <a:latin typeface="Georgia"/>
                <a:ea typeface="Georgia"/>
                <a:cs typeface="Georgia"/>
                <a:sym typeface="Georgia"/>
              </a:rPr>
              <a:t>Directors on the board are elected into 4 year terms and can serve no more than two consecutive terms.</a:t>
            </a:r>
            <a:endParaRPr>
              <a:latin typeface="Georgia"/>
              <a:ea typeface="Georgia"/>
              <a:cs typeface="Georgia"/>
              <a:sym typeface="Georgia"/>
            </a:endParaRPr>
          </a:p>
          <a:p>
            <a:pPr marL="0" lvl="0" indent="0" algn="l" rtl="0">
              <a:spcBef>
                <a:spcPts val="0"/>
              </a:spcBef>
              <a:spcAft>
                <a:spcPts val="0"/>
              </a:spcAft>
              <a:buNone/>
            </a:pPr>
            <a:endParaRPr/>
          </a:p>
        </p:txBody>
      </p:sp>
      <p:sp>
        <p:nvSpPr>
          <p:cNvPr id="220" name="Google Shape;220;g1135e0a923d_1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extLst>
      <p:ext uri="{BB962C8B-B14F-4D97-AF65-F5344CB8AC3E}">
        <p14:creationId xmlns:p14="http://schemas.microsoft.com/office/powerpoint/2010/main" val="111319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35e0a923d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135e0a923d_1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1135e0a923d_1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241538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35e0a923d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135e0a923d_1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1135e0a923d_1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584305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35e0a923d_1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135e0a923d_1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1135e0a923d_1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45978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www.aazk.org"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p2"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DT title slide">
  <p:cSld name="TITLE_1_1_1_1_1_1_1_1">
    <p:spTree>
      <p:nvGrpSpPr>
        <p:cNvPr id="1" name="Shape 74"/>
        <p:cNvGrpSpPr/>
        <p:nvPr/>
      </p:nvGrpSpPr>
      <p:grpSpPr>
        <a:xfrm>
          <a:off x="0" y="0"/>
          <a:ext cx="0" cy="0"/>
          <a:chOff x="0" y="0"/>
          <a:chExt cx="0" cy="0"/>
        </a:xfrm>
      </p:grpSpPr>
      <p:sp>
        <p:nvSpPr>
          <p:cNvPr id="75" name="Google Shape;75;p11"/>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6" name="Google Shape;76;p11"/>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7" name="Google Shape;7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78" name="Google Shape;78;p11"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79" name="Google Shape;79;p11"/>
          <p:cNvPicPr preferRelativeResize="0"/>
          <p:nvPr/>
        </p:nvPicPr>
        <p:blipFill rotWithShape="1">
          <a:blip r:embed="rId3">
            <a:alphaModFix/>
          </a:blip>
          <a:srcRect l="3078" r="3078"/>
          <a:stretch/>
        </p:blipFill>
        <p:spPr>
          <a:xfrm>
            <a:off x="224850" y="5827925"/>
            <a:ext cx="848199" cy="914400"/>
          </a:xfrm>
          <a:prstGeom prst="rect">
            <a:avLst/>
          </a:prstGeom>
          <a:noFill/>
          <a:ln>
            <a:noFill/>
          </a:ln>
        </p:spPr>
      </p:pic>
      <p:sp>
        <p:nvSpPr>
          <p:cNvPr id="80" name="Google Shape;80;p11"/>
          <p:cNvSpPr txBox="1"/>
          <p:nvPr/>
        </p:nvSpPr>
        <p:spPr>
          <a:xfrm>
            <a:off x="104082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Professional Development Team 2021</a:t>
            </a:r>
            <a:endParaRPr sz="1000">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m2 title slide">
  <p:cSld name="TITLE_1_1_1_1_1_1_1_1_1">
    <p:spTree>
      <p:nvGrpSpPr>
        <p:cNvPr id="1" name="Shape 81"/>
        <p:cNvGrpSpPr/>
        <p:nvPr/>
      </p:nvGrpSpPr>
      <p:grpSpPr>
        <a:xfrm>
          <a:off x="0" y="0"/>
          <a:ext cx="0" cy="0"/>
          <a:chOff x="0" y="0"/>
          <a:chExt cx="0" cy="0"/>
        </a:xfrm>
      </p:grpSpPr>
      <p:sp>
        <p:nvSpPr>
          <p:cNvPr id="82" name="Google Shape;82;p12"/>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3" name="Google Shape;83;p12"/>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4" name="Google Shape;84;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2"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86" name="Google Shape;86;p12"/>
          <p:cNvSpPr txBox="1"/>
          <p:nvPr/>
        </p:nvSpPr>
        <p:spPr>
          <a:xfrm>
            <a:off x="104082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Communications Committee 2021</a:t>
            </a:r>
            <a:endParaRPr sz="1000">
              <a:latin typeface="Calibri"/>
              <a:ea typeface="Calibri"/>
              <a:cs typeface="Calibri"/>
              <a:sym typeface="Calibri"/>
            </a:endParaRPr>
          </a:p>
        </p:txBody>
      </p:sp>
      <p:pic>
        <p:nvPicPr>
          <p:cNvPr id="87" name="Google Shape;87;p12"/>
          <p:cNvPicPr preferRelativeResize="0"/>
          <p:nvPr/>
        </p:nvPicPr>
        <p:blipFill>
          <a:blip r:embed="rId3">
            <a:alphaModFix/>
          </a:blip>
          <a:stretch>
            <a:fillRect/>
          </a:stretch>
        </p:blipFill>
        <p:spPr>
          <a:xfrm>
            <a:off x="120200" y="5792008"/>
            <a:ext cx="963386" cy="914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ZKW title slide">
  <p:cSld name="TITLE_1_1_1_1_1_1_1_1_1_1">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0" name="Google Shape;90;p13"/>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1" name="Google Shape;91;p1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92" name="Google Shape;92;p13"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93" name="Google Shape;93;p13"/>
          <p:cNvSpPr txBox="1"/>
          <p:nvPr/>
        </p:nvSpPr>
        <p:spPr>
          <a:xfrm>
            <a:off x="96417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National Zoo Keeper Week Program 2021</a:t>
            </a:r>
            <a:endParaRPr sz="1000">
              <a:latin typeface="Calibri"/>
              <a:ea typeface="Calibri"/>
              <a:cs typeface="Calibri"/>
              <a:sym typeface="Calibri"/>
            </a:endParaRPr>
          </a:p>
        </p:txBody>
      </p:sp>
      <p:pic>
        <p:nvPicPr>
          <p:cNvPr id="94" name="Google Shape;94;p13"/>
          <p:cNvPicPr preferRelativeResize="0"/>
          <p:nvPr/>
        </p:nvPicPr>
        <p:blipFill>
          <a:blip r:embed="rId3">
            <a:alphaModFix/>
          </a:blip>
          <a:stretch>
            <a:fillRect/>
          </a:stretch>
        </p:blipFill>
        <p:spPr>
          <a:xfrm>
            <a:off x="192650" y="5876233"/>
            <a:ext cx="771525" cy="914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FYM title slide">
  <p:cSld name="TITLE_1_1_1_1_1_1_1_1_1_1_1">
    <p:spTree>
      <p:nvGrpSpPr>
        <p:cNvPr id="1" name="Shape 95"/>
        <p:cNvGrpSpPr/>
        <p:nvPr/>
      </p:nvGrpSpPr>
      <p:grpSpPr>
        <a:xfrm>
          <a:off x="0" y="0"/>
          <a:ext cx="0" cy="0"/>
          <a:chOff x="0" y="0"/>
          <a:chExt cx="0" cy="0"/>
        </a:xfrm>
      </p:grpSpPr>
      <p:sp>
        <p:nvSpPr>
          <p:cNvPr id="96" name="Google Shape;96;p14"/>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7" name="Google Shape;97;p14"/>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 name="Google Shape;98;p1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99" name="Google Shape;99;p14"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100" name="Google Shape;100;p14"/>
          <p:cNvSpPr txBox="1"/>
          <p:nvPr/>
        </p:nvSpPr>
        <p:spPr>
          <a:xfrm>
            <a:off x="96417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Trees for You and Me Program 2021</a:t>
            </a:r>
            <a:endParaRPr sz="1000">
              <a:latin typeface="Calibri"/>
              <a:ea typeface="Calibri"/>
              <a:cs typeface="Calibri"/>
              <a:sym typeface="Calibri"/>
            </a:endParaRPr>
          </a:p>
        </p:txBody>
      </p:sp>
      <p:pic>
        <p:nvPicPr>
          <p:cNvPr id="101" name="Google Shape;101;p14"/>
          <p:cNvPicPr preferRelativeResize="0"/>
          <p:nvPr/>
        </p:nvPicPr>
        <p:blipFill>
          <a:blip r:embed="rId3">
            <a:alphaModFix/>
          </a:blip>
          <a:stretch>
            <a:fillRect/>
          </a:stretch>
        </p:blipFill>
        <p:spPr>
          <a:xfrm>
            <a:off x="136300" y="5827933"/>
            <a:ext cx="914400" cy="914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FR title slide">
  <p:cSld name="TITLE_1_1_1_1_1_1_1_1_1_1_1_1">
    <p:spTree>
      <p:nvGrpSpPr>
        <p:cNvPr id="1" name="Shape 102"/>
        <p:cNvGrpSpPr/>
        <p:nvPr/>
      </p:nvGrpSpPr>
      <p:grpSpPr>
        <a:xfrm>
          <a:off x="0" y="0"/>
          <a:ext cx="0" cy="0"/>
          <a:chOff x="0" y="0"/>
          <a:chExt cx="0" cy="0"/>
        </a:xfrm>
      </p:grpSpPr>
      <p:sp>
        <p:nvSpPr>
          <p:cNvPr id="103" name="Google Shape;103;p15"/>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4" name="Google Shape;104;p15"/>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5" name="Google Shape;105;p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p15"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107" name="Google Shape;107;p15"/>
          <p:cNvSpPr txBox="1"/>
          <p:nvPr/>
        </p:nvSpPr>
        <p:spPr>
          <a:xfrm>
            <a:off x="96417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Bowling for Rhinos Program 2021</a:t>
            </a:r>
            <a:endParaRPr sz="1000">
              <a:latin typeface="Calibri"/>
              <a:ea typeface="Calibri"/>
              <a:cs typeface="Calibri"/>
              <a:sym typeface="Calibri"/>
            </a:endParaRPr>
          </a:p>
        </p:txBody>
      </p:sp>
      <p:pic>
        <p:nvPicPr>
          <p:cNvPr id="108" name="Google Shape;108;p15"/>
          <p:cNvPicPr preferRelativeResize="0"/>
          <p:nvPr/>
        </p:nvPicPr>
        <p:blipFill>
          <a:blip r:embed="rId3">
            <a:alphaModFix/>
          </a:blip>
          <a:stretch>
            <a:fillRect/>
          </a:stretch>
        </p:blipFill>
        <p:spPr>
          <a:xfrm>
            <a:off x="104100" y="5894408"/>
            <a:ext cx="914401" cy="73152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311700" y="504033"/>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1" name="Google Shape;111;p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12" name="Google Shape;112;p16"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3"/>
        <p:cNvGrpSpPr/>
        <p:nvPr/>
      </p:nvGrpSpPr>
      <p:grpSpPr>
        <a:xfrm>
          <a:off x="0" y="0"/>
          <a:ext cx="0" cy="0"/>
          <a:chOff x="0" y="0"/>
          <a:chExt cx="0" cy="0"/>
        </a:xfrm>
      </p:grpSpPr>
      <p:pic>
        <p:nvPicPr>
          <p:cNvPr id="114" name="Google Shape;114;p17"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
        <p:nvSpPr>
          <p:cNvPr id="115" name="Google Shape;115;p17"/>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116" name="Google Shape;116;p17"/>
          <p:cNvSpPr txBox="1">
            <a:spLocks noGrp="1"/>
          </p:cNvSpPr>
          <p:nvPr>
            <p:ph type="body" idx="1"/>
          </p:nvPr>
        </p:nvSpPr>
        <p:spPr>
          <a:xfrm>
            <a:off x="311700" y="1090408"/>
            <a:ext cx="8520600" cy="45552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7" name="Google Shape;117;p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hapter Custom_Title Body">
  <p:cSld name="TITLE_AND_BODY_2">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311700" y="326800"/>
            <a:ext cx="57762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120" name="Google Shape;120;p18"/>
          <p:cNvSpPr txBox="1">
            <a:spLocks noGrp="1"/>
          </p:cNvSpPr>
          <p:nvPr>
            <p:ph type="body" idx="1"/>
          </p:nvPr>
        </p:nvSpPr>
        <p:spPr>
          <a:xfrm>
            <a:off x="311700" y="1090408"/>
            <a:ext cx="8520600" cy="45552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1" name="Google Shape;121;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18"/>
          <p:cNvSpPr>
            <a:spLocks noGrp="1"/>
          </p:cNvSpPr>
          <p:nvPr>
            <p:ph type="pic" idx="2"/>
          </p:nvPr>
        </p:nvSpPr>
        <p:spPr>
          <a:xfrm>
            <a:off x="7571409" y="245450"/>
            <a:ext cx="1260900" cy="1212300"/>
          </a:xfrm>
          <a:prstGeom prst="roundRect">
            <a:avLst>
              <a:gd name="adj" fmla="val 16667"/>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hapter Custom_Intro">
  <p:cSld name="TITLE_AND_BODY_2_1">
    <p:spTree>
      <p:nvGrpSpPr>
        <p:cNvPr id="1" name="Shape 123"/>
        <p:cNvGrpSpPr/>
        <p:nvPr/>
      </p:nvGrpSpPr>
      <p:grpSpPr>
        <a:xfrm>
          <a:off x="0" y="0"/>
          <a:ext cx="0" cy="0"/>
          <a:chOff x="0" y="0"/>
          <a:chExt cx="0" cy="0"/>
        </a:xfrm>
      </p:grpSpPr>
      <p:sp>
        <p:nvSpPr>
          <p:cNvPr id="124" name="Google Shape;124;p19"/>
          <p:cNvSpPr>
            <a:spLocks noGrp="1"/>
          </p:cNvSpPr>
          <p:nvPr>
            <p:ph type="pic" idx="2"/>
          </p:nvPr>
        </p:nvSpPr>
        <p:spPr>
          <a:xfrm>
            <a:off x="3000900" y="399450"/>
            <a:ext cx="3142200" cy="3021600"/>
          </a:xfrm>
          <a:prstGeom prst="roundRect">
            <a:avLst>
              <a:gd name="adj" fmla="val 16667"/>
            </a:avLst>
          </a:prstGeom>
          <a:noFill/>
          <a:ln>
            <a:noFill/>
          </a:ln>
        </p:spPr>
      </p:sp>
      <p:sp>
        <p:nvSpPr>
          <p:cNvPr id="125" name="Google Shape;125;p19"/>
          <p:cNvSpPr txBox="1">
            <a:spLocks noGrp="1"/>
          </p:cNvSpPr>
          <p:nvPr>
            <p:ph type="body" idx="1"/>
          </p:nvPr>
        </p:nvSpPr>
        <p:spPr>
          <a:xfrm>
            <a:off x="2133750" y="4034750"/>
            <a:ext cx="4876500" cy="2412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26" name="Google Shape;126;p19"/>
          <p:cNvSpPr txBox="1">
            <a:spLocks noGrp="1"/>
          </p:cNvSpPr>
          <p:nvPr>
            <p:ph type="title"/>
          </p:nvPr>
        </p:nvSpPr>
        <p:spPr>
          <a:xfrm>
            <a:off x="2621400" y="3469950"/>
            <a:ext cx="3901200" cy="44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_no graphic">
  <p:cSld name="TITLE_AND_BODY_1">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129" name="Google Shape;129;p20"/>
          <p:cNvSpPr txBox="1">
            <a:spLocks noGrp="1"/>
          </p:cNvSpPr>
          <p:nvPr>
            <p:ph type="body" idx="1"/>
          </p:nvPr>
        </p:nvSpPr>
        <p:spPr>
          <a:xfrm>
            <a:off x="311700" y="1090408"/>
            <a:ext cx="8520600" cy="45552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0" name="Google Shape;130;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AZK Title slide">
  <p:cSld name="TITLE_1">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 name="Google Shape;20;p3"/>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 name="Google Shape;21;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3"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23" name="Google Shape;23;p3"/>
          <p:cNvPicPr preferRelativeResize="0"/>
          <p:nvPr/>
        </p:nvPicPr>
        <p:blipFill rotWithShape="1">
          <a:blip r:embed="rId3">
            <a:alphaModFix/>
          </a:blip>
          <a:srcRect t="445" b="445"/>
          <a:stretch/>
        </p:blipFill>
        <p:spPr>
          <a:xfrm>
            <a:off x="189850" y="5824200"/>
            <a:ext cx="760164" cy="914400"/>
          </a:xfrm>
          <a:prstGeom prst="rect">
            <a:avLst/>
          </a:prstGeom>
          <a:noFill/>
          <a:ln>
            <a:noFill/>
          </a:ln>
        </p:spPr>
      </p:pic>
      <p:sp>
        <p:nvSpPr>
          <p:cNvPr id="24" name="Google Shape;24;p3"/>
          <p:cNvSpPr txBox="1"/>
          <p:nvPr/>
        </p:nvSpPr>
        <p:spPr>
          <a:xfrm>
            <a:off x="872425" y="6330300"/>
            <a:ext cx="33132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 2021</a:t>
            </a:r>
            <a:endParaRPr sz="1000">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1"/>
        <p:cNvGrpSpPr/>
        <p:nvPr/>
      </p:nvGrpSpPr>
      <p:grpSpPr>
        <a:xfrm>
          <a:off x="0" y="0"/>
          <a:ext cx="0" cy="0"/>
          <a:chOff x="0" y="0"/>
          <a:chExt cx="0" cy="0"/>
        </a:xfrm>
      </p:grpSpPr>
      <p:pic>
        <p:nvPicPr>
          <p:cNvPr id="132" name="Google Shape;132;p21"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
        <p:nvSpPr>
          <p:cNvPr id="133" name="Google Shape;133;p21"/>
          <p:cNvSpPr txBox="1">
            <a:spLocks noGrp="1"/>
          </p:cNvSpPr>
          <p:nvPr>
            <p:ph type="title"/>
          </p:nvPr>
        </p:nvSpPr>
        <p:spPr>
          <a:xfrm>
            <a:off x="311700" y="178358"/>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134" name="Google Shape;134;p21"/>
          <p:cNvSpPr txBox="1">
            <a:spLocks noGrp="1"/>
          </p:cNvSpPr>
          <p:nvPr>
            <p:ph type="body" idx="1"/>
          </p:nvPr>
        </p:nvSpPr>
        <p:spPr>
          <a:xfrm>
            <a:off x="311700" y="941970"/>
            <a:ext cx="4360800" cy="56019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Char char="●"/>
              <a:defRPr sz="1400"/>
            </a:lvl1pPr>
            <a:lvl2pPr marL="914400" lvl="1" indent="-304800">
              <a:lnSpc>
                <a:spcPct val="115000"/>
              </a:lnSpc>
              <a:spcBef>
                <a:spcPts val="0"/>
              </a:spcBef>
              <a:spcAft>
                <a:spcPts val="0"/>
              </a:spcAft>
              <a:buSzPts val="1200"/>
              <a:buChar char="○"/>
              <a:defRPr sz="1200"/>
            </a:lvl2pPr>
            <a:lvl3pPr marL="1371600" lvl="2" indent="-304800">
              <a:lnSpc>
                <a:spcPct val="115000"/>
              </a:lnSpc>
              <a:spcBef>
                <a:spcPts val="0"/>
              </a:spcBef>
              <a:spcAft>
                <a:spcPts val="0"/>
              </a:spcAft>
              <a:buSzPts val="1200"/>
              <a:buChar char="■"/>
              <a:defRPr sz="1200"/>
            </a:lvl3pPr>
            <a:lvl4pPr marL="1828800" lvl="3" indent="-304800">
              <a:lnSpc>
                <a:spcPct val="115000"/>
              </a:lnSpc>
              <a:spcBef>
                <a:spcPts val="0"/>
              </a:spcBef>
              <a:spcAft>
                <a:spcPts val="0"/>
              </a:spcAft>
              <a:buSzPts val="1200"/>
              <a:buChar char="●"/>
              <a:defRPr sz="1200"/>
            </a:lvl4pPr>
            <a:lvl5pPr marL="2286000" lvl="4" indent="-304800">
              <a:lnSpc>
                <a:spcPct val="115000"/>
              </a:lnSpc>
              <a:spcBef>
                <a:spcPts val="0"/>
              </a:spcBef>
              <a:spcAft>
                <a:spcPts val="0"/>
              </a:spcAft>
              <a:buSzPts val="1200"/>
              <a:buChar char="○"/>
              <a:defRPr sz="1200"/>
            </a:lvl5pPr>
            <a:lvl6pPr marL="2743200" lvl="5" indent="-304800">
              <a:lnSpc>
                <a:spcPct val="115000"/>
              </a:lnSpc>
              <a:spcBef>
                <a:spcPts val="0"/>
              </a:spcBef>
              <a:spcAft>
                <a:spcPts val="0"/>
              </a:spcAft>
              <a:buSzPts val="1200"/>
              <a:buChar char="■"/>
              <a:defRPr sz="1200"/>
            </a:lvl6pPr>
            <a:lvl7pPr marL="3200400" lvl="6" indent="-304800">
              <a:lnSpc>
                <a:spcPct val="115000"/>
              </a:lnSpc>
              <a:spcBef>
                <a:spcPts val="0"/>
              </a:spcBef>
              <a:spcAft>
                <a:spcPts val="0"/>
              </a:spcAft>
              <a:buSzPts val="1200"/>
              <a:buChar char="●"/>
              <a:defRPr sz="1200"/>
            </a:lvl7pPr>
            <a:lvl8pPr marL="3657600" lvl="7" indent="-304800">
              <a:lnSpc>
                <a:spcPct val="115000"/>
              </a:lnSpc>
              <a:spcBef>
                <a:spcPts val="0"/>
              </a:spcBef>
              <a:spcAft>
                <a:spcPts val="0"/>
              </a:spcAft>
              <a:buSzPts val="1200"/>
              <a:buChar char="○"/>
              <a:defRPr sz="1200"/>
            </a:lvl8pPr>
            <a:lvl9pPr marL="4114800" lvl="8" indent="-304800">
              <a:lnSpc>
                <a:spcPct val="115000"/>
              </a:lnSpc>
              <a:spcBef>
                <a:spcPts val="0"/>
              </a:spcBef>
              <a:spcAft>
                <a:spcPts val="0"/>
              </a:spcAft>
              <a:buSzPts val="1200"/>
              <a:buChar char="■"/>
              <a:defRPr sz="1200"/>
            </a:lvl9pPr>
          </a:lstStyle>
          <a:p>
            <a:endParaRPr/>
          </a:p>
        </p:txBody>
      </p:sp>
      <p:sp>
        <p:nvSpPr>
          <p:cNvPr id="135" name="Google Shape;135;p21"/>
          <p:cNvSpPr txBox="1">
            <a:spLocks noGrp="1"/>
          </p:cNvSpPr>
          <p:nvPr>
            <p:ph type="body" idx="2"/>
          </p:nvPr>
        </p:nvSpPr>
        <p:spPr>
          <a:xfrm>
            <a:off x="4832400" y="941950"/>
            <a:ext cx="3999900" cy="45552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Char char="●"/>
              <a:defRPr sz="1400"/>
            </a:lvl1pPr>
            <a:lvl2pPr marL="914400" lvl="1" indent="-304800">
              <a:lnSpc>
                <a:spcPct val="115000"/>
              </a:lnSpc>
              <a:spcBef>
                <a:spcPts val="0"/>
              </a:spcBef>
              <a:spcAft>
                <a:spcPts val="0"/>
              </a:spcAft>
              <a:buSzPts val="1200"/>
              <a:buChar char="○"/>
              <a:defRPr sz="1200"/>
            </a:lvl2pPr>
            <a:lvl3pPr marL="1371600" lvl="2" indent="-304800">
              <a:lnSpc>
                <a:spcPct val="115000"/>
              </a:lnSpc>
              <a:spcBef>
                <a:spcPts val="0"/>
              </a:spcBef>
              <a:spcAft>
                <a:spcPts val="0"/>
              </a:spcAft>
              <a:buSzPts val="1200"/>
              <a:buChar char="■"/>
              <a:defRPr sz="1200"/>
            </a:lvl3pPr>
            <a:lvl4pPr marL="1828800" lvl="3" indent="-304800">
              <a:lnSpc>
                <a:spcPct val="115000"/>
              </a:lnSpc>
              <a:spcBef>
                <a:spcPts val="0"/>
              </a:spcBef>
              <a:spcAft>
                <a:spcPts val="0"/>
              </a:spcAft>
              <a:buSzPts val="1200"/>
              <a:buChar char="●"/>
              <a:defRPr sz="1200"/>
            </a:lvl4pPr>
            <a:lvl5pPr marL="2286000" lvl="4" indent="-304800">
              <a:lnSpc>
                <a:spcPct val="115000"/>
              </a:lnSpc>
              <a:spcBef>
                <a:spcPts val="0"/>
              </a:spcBef>
              <a:spcAft>
                <a:spcPts val="0"/>
              </a:spcAft>
              <a:buSzPts val="1200"/>
              <a:buChar char="○"/>
              <a:defRPr sz="1200"/>
            </a:lvl5pPr>
            <a:lvl6pPr marL="2743200" lvl="5" indent="-304800">
              <a:lnSpc>
                <a:spcPct val="115000"/>
              </a:lnSpc>
              <a:spcBef>
                <a:spcPts val="0"/>
              </a:spcBef>
              <a:spcAft>
                <a:spcPts val="0"/>
              </a:spcAft>
              <a:buSzPts val="1200"/>
              <a:buChar char="■"/>
              <a:defRPr sz="1200"/>
            </a:lvl6pPr>
            <a:lvl7pPr marL="3200400" lvl="6" indent="-304800">
              <a:lnSpc>
                <a:spcPct val="115000"/>
              </a:lnSpc>
              <a:spcBef>
                <a:spcPts val="0"/>
              </a:spcBef>
              <a:spcAft>
                <a:spcPts val="0"/>
              </a:spcAft>
              <a:buSzPts val="1200"/>
              <a:buChar char="●"/>
              <a:defRPr sz="1200"/>
            </a:lvl7pPr>
            <a:lvl8pPr marL="3657600" lvl="7" indent="-304800">
              <a:lnSpc>
                <a:spcPct val="115000"/>
              </a:lnSpc>
              <a:spcBef>
                <a:spcPts val="0"/>
              </a:spcBef>
              <a:spcAft>
                <a:spcPts val="0"/>
              </a:spcAft>
              <a:buSzPts val="1200"/>
              <a:buChar char="○"/>
              <a:defRPr sz="1200"/>
            </a:lvl8pPr>
            <a:lvl9pPr marL="4114800" lvl="8" indent="-304800">
              <a:lnSpc>
                <a:spcPct val="115000"/>
              </a:lnSpc>
              <a:spcBef>
                <a:spcPts val="0"/>
              </a:spcBef>
              <a:spcAft>
                <a:spcPts val="0"/>
              </a:spcAft>
              <a:buSzPts val="1200"/>
              <a:buChar char="■"/>
              <a:defRPr sz="1200"/>
            </a:lvl9pPr>
          </a:lstStyle>
          <a:p>
            <a:endParaRPr/>
          </a:p>
        </p:txBody>
      </p:sp>
      <p:sp>
        <p:nvSpPr>
          <p:cNvPr id="136" name="Google Shape;136;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311700" y="239274"/>
            <a:ext cx="8520600" cy="670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9" name="Google Shape;139;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40" name="Google Shape;140;p22"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with graphic">
  <p:cSld name="TITLE_ONLY_1">
    <p:spTree>
      <p:nvGrpSpPr>
        <p:cNvPr id="1" name="Shape 141"/>
        <p:cNvGrpSpPr/>
        <p:nvPr/>
      </p:nvGrpSpPr>
      <p:grpSpPr>
        <a:xfrm>
          <a:off x="0" y="0"/>
          <a:ext cx="0" cy="0"/>
          <a:chOff x="0" y="0"/>
          <a:chExt cx="0" cy="0"/>
        </a:xfrm>
      </p:grpSpPr>
      <p:sp>
        <p:nvSpPr>
          <p:cNvPr id="142" name="Google Shape;142;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43" name="Google Shape;143;p23"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11700" y="300567"/>
            <a:ext cx="3391800" cy="1007700"/>
          </a:xfrm>
          <a:prstGeom prst="rect">
            <a:avLst/>
          </a:prstGeom>
        </p:spPr>
        <p:txBody>
          <a:bodyPr spcFirstLastPara="1" wrap="square" lIns="91425" tIns="91425" rIns="91425" bIns="91425" anchor="b" anchorCtr="0">
            <a:noAutofit/>
          </a:bodyPr>
          <a:lstStyle>
            <a:lvl1pPr lvl="0">
              <a:spcBef>
                <a:spcPts val="0"/>
              </a:spcBef>
              <a:spcAft>
                <a:spcPts val="0"/>
              </a:spcAft>
              <a:buSzPts val="2200"/>
              <a:buNone/>
              <a:defRPr sz="2200" b="1"/>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46" name="Google Shape;146;p24"/>
          <p:cNvSpPr txBox="1">
            <a:spLocks noGrp="1"/>
          </p:cNvSpPr>
          <p:nvPr>
            <p:ph type="body" idx="1"/>
          </p:nvPr>
        </p:nvSpPr>
        <p:spPr>
          <a:xfrm>
            <a:off x="311700" y="1309400"/>
            <a:ext cx="3614400" cy="54333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
        <p:nvSpPr>
          <p:cNvPr id="147" name="Google Shape;147;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48" name="Google Shape;148;p24"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490250" y="600200"/>
            <a:ext cx="8172900" cy="5454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b="1"/>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51" name="Google Shape;151;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52" name="Google Shape;152;p25"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3"/>
        <p:cNvGrpSpPr/>
        <p:nvPr/>
      </p:nvGrpSpPr>
      <p:grpSpPr>
        <a:xfrm>
          <a:off x="0" y="0"/>
          <a:ext cx="0" cy="0"/>
          <a:chOff x="0" y="0"/>
          <a:chExt cx="0" cy="0"/>
        </a:xfrm>
      </p:grpSpPr>
      <p:sp>
        <p:nvSpPr>
          <p:cNvPr id="154" name="Google Shape;154;p2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56" name="Google Shape;156;p26"/>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7" name="Google Shape;157;p26"/>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58" name="Google Shape;158;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9"/>
        <p:cNvGrpSpPr/>
        <p:nvPr/>
      </p:nvGrpSpPr>
      <p:grpSpPr>
        <a:xfrm>
          <a:off x="0" y="0"/>
          <a:ext cx="0" cy="0"/>
          <a:chOff x="0" y="0"/>
          <a:chExt cx="0" cy="0"/>
        </a:xfrm>
      </p:grpSpPr>
      <p:sp>
        <p:nvSpPr>
          <p:cNvPr id="160" name="Google Shape;160;p27"/>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000"/>
              <a:buNone/>
              <a:defRPr sz="1000"/>
            </a:lvl1pPr>
          </a:lstStyle>
          <a:p>
            <a:endParaRPr/>
          </a:p>
        </p:txBody>
      </p:sp>
      <p:sp>
        <p:nvSpPr>
          <p:cNvPr id="161" name="Google Shape;161;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62" name="Google Shape;162;p27"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3"/>
        <p:cNvGrpSpPr/>
        <p:nvPr/>
      </p:nvGrpSpPr>
      <p:grpSpPr>
        <a:xfrm>
          <a:off x="0" y="0"/>
          <a:ext cx="0" cy="0"/>
          <a:chOff x="0" y="0"/>
          <a:chExt cx="0" cy="0"/>
        </a:xfrm>
      </p:grpSpPr>
      <p:sp>
        <p:nvSpPr>
          <p:cNvPr id="164" name="Google Shape;164;p28"/>
          <p:cNvSpPr txBox="1">
            <a:spLocks noGrp="1"/>
          </p:cNvSpPr>
          <p:nvPr>
            <p:ph type="title" hasCustomPrompt="1"/>
          </p:nvPr>
        </p:nvSpPr>
        <p:spPr>
          <a:xfrm>
            <a:off x="311700" y="430633"/>
            <a:ext cx="8520600" cy="13560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r>
              <a:t>xx%</a:t>
            </a:r>
          </a:p>
        </p:txBody>
      </p:sp>
      <p:sp>
        <p:nvSpPr>
          <p:cNvPr id="165" name="Google Shape;165;p28"/>
          <p:cNvSpPr txBox="1">
            <a:spLocks noGrp="1"/>
          </p:cNvSpPr>
          <p:nvPr>
            <p:ph type="body" idx="1"/>
          </p:nvPr>
        </p:nvSpPr>
        <p:spPr>
          <a:xfrm>
            <a:off x="311700" y="1743500"/>
            <a:ext cx="8520600" cy="49989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166" name="Google Shape;166;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
        <p:cNvGrpSpPr/>
        <p:nvPr/>
      </p:nvGrpSpPr>
      <p:grpSpPr>
        <a:xfrm>
          <a:off x="0" y="0"/>
          <a:ext cx="0" cy="0"/>
          <a:chOff x="0" y="0"/>
          <a:chExt cx="0" cy="0"/>
        </a:xfrm>
      </p:grpSpPr>
      <p:sp>
        <p:nvSpPr>
          <p:cNvPr id="168" name="Google Shape;168;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AZK contact info">
  <p:cSld name="2_Title Slide">
    <p:spTree>
      <p:nvGrpSpPr>
        <p:cNvPr id="1" name="Shape 169"/>
        <p:cNvGrpSpPr/>
        <p:nvPr/>
      </p:nvGrpSpPr>
      <p:grpSpPr>
        <a:xfrm>
          <a:off x="0" y="0"/>
          <a:ext cx="0" cy="0"/>
          <a:chOff x="0" y="0"/>
          <a:chExt cx="0" cy="0"/>
        </a:xfrm>
      </p:grpSpPr>
      <p:pic>
        <p:nvPicPr>
          <p:cNvPr id="170" name="Google Shape;170;p30" descr="AAZK_savanna_for-pptemplate.jpg"/>
          <p:cNvPicPr preferRelativeResize="0"/>
          <p:nvPr/>
        </p:nvPicPr>
        <p:blipFill rotWithShape="1">
          <a:blip r:embed="rId2">
            <a:alphaModFix/>
          </a:blip>
          <a:srcRect b="14015"/>
          <a:stretch/>
        </p:blipFill>
        <p:spPr>
          <a:xfrm>
            <a:off x="3646125" y="5205033"/>
            <a:ext cx="5497874" cy="1652966"/>
          </a:xfrm>
          <a:prstGeom prst="rect">
            <a:avLst/>
          </a:prstGeom>
          <a:noFill/>
          <a:ln>
            <a:noFill/>
          </a:ln>
        </p:spPr>
      </p:pic>
      <p:sp>
        <p:nvSpPr>
          <p:cNvPr id="171" name="Google Shape;171;p30"/>
          <p:cNvSpPr txBox="1"/>
          <p:nvPr/>
        </p:nvSpPr>
        <p:spPr>
          <a:xfrm>
            <a:off x="0" y="6182133"/>
            <a:ext cx="4026600" cy="67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a:solidFill>
                  <a:srgbClr val="7B7B7B"/>
                </a:solidFill>
                <a:latin typeface="Calibri"/>
                <a:ea typeface="Calibri"/>
                <a:cs typeface="Calibri"/>
                <a:sym typeface="Calibri"/>
              </a:rPr>
              <a:t>American Association of Zoo Keepers</a:t>
            </a:r>
            <a:br>
              <a:rPr lang="en-US" sz="1200" b="0" i="0" u="none" strike="noStrike" cap="none">
                <a:solidFill>
                  <a:srgbClr val="7B7B7B"/>
                </a:solidFill>
                <a:latin typeface="Calibri"/>
                <a:ea typeface="Calibri"/>
                <a:cs typeface="Calibri"/>
                <a:sym typeface="Calibri"/>
              </a:rPr>
            </a:br>
            <a:r>
              <a:rPr lang="en-US" sz="1200" b="0" i="0" u="none" strike="noStrike" cap="none">
                <a:solidFill>
                  <a:srgbClr val="7B7B7B"/>
                </a:solidFill>
                <a:latin typeface="Calibri"/>
                <a:ea typeface="Calibri"/>
                <a:cs typeface="Calibri"/>
                <a:sym typeface="Calibri"/>
              </a:rPr>
              <a:t>aazk.org  | Facebook.com/AAZKinc | Twitter.com/AAZKinc</a:t>
            </a:r>
            <a:endParaRPr sz="1200" b="0" i="0" u="none" strike="noStrike" cap="none">
              <a:solidFill>
                <a:srgbClr val="7B7B7B"/>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RC title slide">
  <p:cSld name="TITLE_1_2">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 name="Google Shape;27;p4"/>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9" name="Google Shape;29;p4"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30" name="Google Shape;30;p4"/>
          <p:cNvPicPr preferRelativeResize="0"/>
          <p:nvPr/>
        </p:nvPicPr>
        <p:blipFill>
          <a:blip r:embed="rId3">
            <a:alphaModFix/>
          </a:blip>
          <a:stretch>
            <a:fillRect/>
          </a:stretch>
        </p:blipFill>
        <p:spPr>
          <a:xfrm>
            <a:off x="173725" y="5827925"/>
            <a:ext cx="760164" cy="914400"/>
          </a:xfrm>
          <a:prstGeom prst="rect">
            <a:avLst/>
          </a:prstGeom>
          <a:noFill/>
          <a:ln>
            <a:noFill/>
          </a:ln>
        </p:spPr>
      </p:pic>
      <p:sp>
        <p:nvSpPr>
          <p:cNvPr id="31" name="Google Shape;31;p4"/>
          <p:cNvSpPr txBox="1"/>
          <p:nvPr/>
        </p:nvSpPr>
        <p:spPr>
          <a:xfrm>
            <a:off x="888500" y="6194400"/>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AAZK Resource Committee 2021</a:t>
            </a:r>
            <a:endParaRPr sz="1000">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AZK follow us">
  <p:cSld name="2_Title Slide_2">
    <p:spTree>
      <p:nvGrpSpPr>
        <p:cNvPr id="1" name="Shape 172"/>
        <p:cNvGrpSpPr/>
        <p:nvPr/>
      </p:nvGrpSpPr>
      <p:grpSpPr>
        <a:xfrm>
          <a:off x="0" y="0"/>
          <a:ext cx="0" cy="0"/>
          <a:chOff x="0" y="0"/>
          <a:chExt cx="0" cy="0"/>
        </a:xfrm>
      </p:grpSpPr>
      <p:pic>
        <p:nvPicPr>
          <p:cNvPr id="173" name="Google Shape;173;p31" descr="AAZK_savanna_for-pptemplate.jpg"/>
          <p:cNvPicPr preferRelativeResize="0"/>
          <p:nvPr/>
        </p:nvPicPr>
        <p:blipFill rotWithShape="1">
          <a:blip r:embed="rId2">
            <a:alphaModFix/>
          </a:blip>
          <a:srcRect b="14015"/>
          <a:stretch/>
        </p:blipFill>
        <p:spPr>
          <a:xfrm>
            <a:off x="3646125" y="5205033"/>
            <a:ext cx="5497874" cy="1652966"/>
          </a:xfrm>
          <a:prstGeom prst="rect">
            <a:avLst/>
          </a:prstGeom>
          <a:noFill/>
          <a:ln>
            <a:noFill/>
          </a:ln>
        </p:spPr>
      </p:pic>
      <p:sp>
        <p:nvSpPr>
          <p:cNvPr id="174" name="Google Shape;174;p31"/>
          <p:cNvSpPr txBox="1"/>
          <p:nvPr/>
        </p:nvSpPr>
        <p:spPr>
          <a:xfrm>
            <a:off x="0" y="6182133"/>
            <a:ext cx="4026600" cy="67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a:solidFill>
                  <a:srgbClr val="7B7B7B"/>
                </a:solidFill>
                <a:latin typeface="Calibri"/>
                <a:ea typeface="Calibri"/>
                <a:cs typeface="Calibri"/>
                <a:sym typeface="Calibri"/>
              </a:rPr>
              <a:t>American Association of Zoo Keepers</a:t>
            </a:r>
            <a:br>
              <a:rPr lang="en-US" sz="1200" b="0" i="0" u="none" strike="noStrike" cap="none">
                <a:solidFill>
                  <a:srgbClr val="7B7B7B"/>
                </a:solidFill>
                <a:latin typeface="Calibri"/>
                <a:ea typeface="Calibri"/>
                <a:cs typeface="Calibri"/>
                <a:sym typeface="Calibri"/>
              </a:rPr>
            </a:br>
            <a:r>
              <a:rPr lang="en-US" sz="1200" b="0" i="0" u="none" strike="noStrike" cap="none">
                <a:solidFill>
                  <a:srgbClr val="7B7B7B"/>
                </a:solidFill>
                <a:latin typeface="Calibri"/>
                <a:ea typeface="Calibri"/>
                <a:cs typeface="Calibri"/>
                <a:sym typeface="Calibri"/>
              </a:rPr>
              <a:t>aazk.org  | Facebook.com/AAZKinc | Twitter.com/AAZKinc</a:t>
            </a:r>
            <a:endParaRPr sz="1200" b="0" i="0" u="none" strike="noStrike" cap="none">
              <a:solidFill>
                <a:srgbClr val="7B7B7B"/>
              </a:solidFill>
              <a:latin typeface="Calibri"/>
              <a:ea typeface="Calibri"/>
              <a:cs typeface="Calibri"/>
              <a:sym typeface="Calibri"/>
            </a:endParaRPr>
          </a:p>
        </p:txBody>
      </p:sp>
      <p:pic>
        <p:nvPicPr>
          <p:cNvPr id="175" name="Google Shape;175;p31"/>
          <p:cNvPicPr preferRelativeResize="0"/>
          <p:nvPr/>
        </p:nvPicPr>
        <p:blipFill>
          <a:blip r:embed="rId3">
            <a:alphaModFix/>
          </a:blip>
          <a:stretch>
            <a:fillRect/>
          </a:stretch>
        </p:blipFill>
        <p:spPr>
          <a:xfrm>
            <a:off x="1019625" y="519100"/>
            <a:ext cx="7104749" cy="3730925"/>
          </a:xfrm>
          <a:prstGeom prst="rect">
            <a:avLst/>
          </a:prstGeom>
          <a:noFill/>
          <a:ln>
            <a:noFill/>
          </a:ln>
        </p:spPr>
      </p:pic>
      <p:sp>
        <p:nvSpPr>
          <p:cNvPr id="176" name="Google Shape;176;p31"/>
          <p:cNvSpPr/>
          <p:nvPr/>
        </p:nvSpPr>
        <p:spPr>
          <a:xfrm>
            <a:off x="1182908" y="4448678"/>
            <a:ext cx="6778200" cy="479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500" i="1" u="none" strike="noStrike" cap="none">
                <a:solidFill>
                  <a:srgbClr val="000000"/>
                </a:solidFill>
                <a:latin typeface="Calibri"/>
                <a:ea typeface="Calibri"/>
                <a:cs typeface="Calibri"/>
                <a:sym typeface="Calibri"/>
              </a:rPr>
              <a:t>Please visit </a:t>
            </a:r>
            <a:r>
              <a:rPr lang="en-US" sz="1500" i="1" u="sng" strike="noStrike" cap="none">
                <a:solidFill>
                  <a:srgbClr val="0097A7"/>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www.aazk.org</a:t>
            </a:r>
            <a:r>
              <a:rPr lang="en-US" sz="1500" i="1" u="none" strike="noStrike" cap="none">
                <a:solidFill>
                  <a:srgbClr val="000000"/>
                </a:solidFill>
                <a:latin typeface="Calibri"/>
                <a:ea typeface="Calibri"/>
                <a:cs typeface="Calibri"/>
                <a:sym typeface="Calibri"/>
              </a:rPr>
              <a:t> </a:t>
            </a:r>
            <a:r>
              <a:rPr lang="en-US" sz="1500" i="1">
                <a:solidFill>
                  <a:srgbClr val="000000"/>
                </a:solidFill>
                <a:latin typeface="Calibri"/>
                <a:ea typeface="Calibri"/>
                <a:cs typeface="Calibri"/>
                <a:sym typeface="Calibri"/>
              </a:rPr>
              <a:t>and follow us on</a:t>
            </a:r>
            <a:r>
              <a:rPr lang="en-US" sz="1500" i="1" u="none" strike="noStrike" cap="none">
                <a:solidFill>
                  <a:srgbClr val="000000"/>
                </a:solidFill>
                <a:latin typeface="Calibri"/>
                <a:ea typeface="Calibri"/>
                <a:cs typeface="Calibri"/>
                <a:sym typeface="Calibri"/>
              </a:rPr>
              <a:t>:</a:t>
            </a:r>
            <a:endParaRPr sz="2300" i="1" u="none" strike="noStrike" cap="none">
              <a:solidFill>
                <a:srgbClr val="000000"/>
              </a:solidFill>
              <a:latin typeface="Calibri"/>
              <a:ea typeface="Calibri"/>
              <a:cs typeface="Calibri"/>
              <a:sym typeface="Calibri"/>
            </a:endParaRPr>
          </a:p>
        </p:txBody>
      </p:sp>
      <p:pic>
        <p:nvPicPr>
          <p:cNvPr id="177" name="Google Shape;177;p31"/>
          <p:cNvPicPr preferRelativeResize="0"/>
          <p:nvPr/>
        </p:nvPicPr>
        <p:blipFill rotWithShape="1">
          <a:blip r:embed="rId5">
            <a:alphaModFix/>
          </a:blip>
          <a:srcRect/>
          <a:stretch/>
        </p:blipFill>
        <p:spPr>
          <a:xfrm>
            <a:off x="4966600" y="4895225"/>
            <a:ext cx="501725" cy="479604"/>
          </a:xfrm>
          <a:prstGeom prst="rect">
            <a:avLst/>
          </a:prstGeom>
          <a:noFill/>
          <a:ln>
            <a:noFill/>
          </a:ln>
        </p:spPr>
      </p:pic>
      <p:pic>
        <p:nvPicPr>
          <p:cNvPr id="178" name="Google Shape;178;p31"/>
          <p:cNvPicPr preferRelativeResize="0"/>
          <p:nvPr/>
        </p:nvPicPr>
        <p:blipFill rotWithShape="1">
          <a:blip r:embed="rId6">
            <a:alphaModFix/>
          </a:blip>
          <a:srcRect/>
          <a:stretch/>
        </p:blipFill>
        <p:spPr>
          <a:xfrm>
            <a:off x="3675674" y="4890050"/>
            <a:ext cx="512526" cy="489925"/>
          </a:xfrm>
          <a:prstGeom prst="rect">
            <a:avLst/>
          </a:prstGeom>
          <a:noFill/>
          <a:ln>
            <a:noFill/>
          </a:ln>
        </p:spPr>
      </p:pic>
      <p:pic>
        <p:nvPicPr>
          <p:cNvPr id="179" name="Google Shape;179;p31"/>
          <p:cNvPicPr preferRelativeResize="0"/>
          <p:nvPr/>
        </p:nvPicPr>
        <p:blipFill>
          <a:blip r:embed="rId7">
            <a:alphaModFix/>
          </a:blip>
          <a:stretch>
            <a:fillRect/>
          </a:stretch>
        </p:blipFill>
        <p:spPr>
          <a:xfrm>
            <a:off x="4335850" y="4890063"/>
            <a:ext cx="483100" cy="48991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AZK Logo">
  <p:cSld name="2_Title Slide_1">
    <p:spTree>
      <p:nvGrpSpPr>
        <p:cNvPr id="1" name="Shape 180"/>
        <p:cNvGrpSpPr/>
        <p:nvPr/>
      </p:nvGrpSpPr>
      <p:grpSpPr>
        <a:xfrm>
          <a:off x="0" y="0"/>
          <a:ext cx="0" cy="0"/>
          <a:chOff x="0" y="0"/>
          <a:chExt cx="0" cy="0"/>
        </a:xfrm>
      </p:grpSpPr>
      <p:pic>
        <p:nvPicPr>
          <p:cNvPr id="181" name="Google Shape;181;p32" descr="AAZK_savanna_for-pptemplate.jpg"/>
          <p:cNvPicPr preferRelativeResize="0"/>
          <p:nvPr/>
        </p:nvPicPr>
        <p:blipFill rotWithShape="1">
          <a:blip r:embed="rId2">
            <a:alphaModFix/>
          </a:blip>
          <a:srcRect b="14015"/>
          <a:stretch/>
        </p:blipFill>
        <p:spPr>
          <a:xfrm>
            <a:off x="3646125" y="5205033"/>
            <a:ext cx="5497874" cy="1652966"/>
          </a:xfrm>
          <a:prstGeom prst="rect">
            <a:avLst/>
          </a:prstGeom>
          <a:noFill/>
          <a:ln>
            <a:noFill/>
          </a:ln>
        </p:spPr>
      </p:pic>
      <p:sp>
        <p:nvSpPr>
          <p:cNvPr id="182" name="Google Shape;182;p32"/>
          <p:cNvSpPr txBox="1"/>
          <p:nvPr/>
        </p:nvSpPr>
        <p:spPr>
          <a:xfrm>
            <a:off x="0" y="6182133"/>
            <a:ext cx="4026600" cy="67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a:solidFill>
                  <a:srgbClr val="7B7B7B"/>
                </a:solidFill>
                <a:latin typeface="Calibri"/>
                <a:ea typeface="Calibri"/>
                <a:cs typeface="Calibri"/>
                <a:sym typeface="Calibri"/>
              </a:rPr>
              <a:t>American Association of Zoo Keepers</a:t>
            </a:r>
            <a:br>
              <a:rPr lang="en-US" sz="1200" b="0" i="0" u="none" strike="noStrike" cap="none">
                <a:solidFill>
                  <a:srgbClr val="7B7B7B"/>
                </a:solidFill>
                <a:latin typeface="Calibri"/>
                <a:ea typeface="Calibri"/>
                <a:cs typeface="Calibri"/>
                <a:sym typeface="Calibri"/>
              </a:rPr>
            </a:br>
            <a:r>
              <a:rPr lang="en-US" sz="1200" b="0" i="0" u="none" strike="noStrike" cap="none">
                <a:solidFill>
                  <a:srgbClr val="7B7B7B"/>
                </a:solidFill>
                <a:latin typeface="Calibri"/>
                <a:ea typeface="Calibri"/>
                <a:cs typeface="Calibri"/>
                <a:sym typeface="Calibri"/>
              </a:rPr>
              <a:t>aazk.org  | Facebook.com/AAZKinc | Twitter.com/AAZKinc</a:t>
            </a:r>
            <a:endParaRPr sz="1200" b="0" i="0" u="none" strike="noStrike" cap="none">
              <a:solidFill>
                <a:srgbClr val="7B7B7B"/>
              </a:solidFill>
              <a:latin typeface="Calibri"/>
              <a:ea typeface="Calibri"/>
              <a:cs typeface="Calibri"/>
              <a:sym typeface="Calibri"/>
            </a:endParaRPr>
          </a:p>
        </p:txBody>
      </p:sp>
      <p:grpSp>
        <p:nvGrpSpPr>
          <p:cNvPr id="183" name="Google Shape;183;p32"/>
          <p:cNvGrpSpPr/>
          <p:nvPr/>
        </p:nvGrpSpPr>
        <p:grpSpPr>
          <a:xfrm>
            <a:off x="1175250" y="640054"/>
            <a:ext cx="6793500" cy="4366696"/>
            <a:chOff x="1143000" y="648104"/>
            <a:chExt cx="6793500" cy="4366696"/>
          </a:xfrm>
        </p:grpSpPr>
        <p:sp>
          <p:nvSpPr>
            <p:cNvPr id="184" name="Google Shape;184;p32"/>
            <p:cNvSpPr txBox="1"/>
            <p:nvPr/>
          </p:nvSpPr>
          <p:spPr>
            <a:xfrm>
              <a:off x="1143000" y="4495800"/>
              <a:ext cx="6793500" cy="519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400" i="1" u="none" strike="noStrike" cap="none">
                  <a:solidFill>
                    <a:schemeClr val="dk1"/>
                  </a:solidFill>
                </a:rPr>
                <a:t>Dedicated to Professional Animal Care</a:t>
              </a:r>
              <a:endParaRPr sz="1700" i="0" u="none" strike="noStrike" cap="none">
                <a:solidFill>
                  <a:schemeClr val="dk1"/>
                </a:solidFill>
              </a:endParaRPr>
            </a:p>
          </p:txBody>
        </p:sp>
        <p:pic>
          <p:nvPicPr>
            <p:cNvPr id="185" name="Google Shape;185;p32" descr="A close up of a sign&#10;&#10;Description automatically generated"/>
            <p:cNvPicPr preferRelativeResize="0"/>
            <p:nvPr/>
          </p:nvPicPr>
          <p:blipFill rotWithShape="1">
            <a:blip r:embed="rId3">
              <a:alphaModFix/>
            </a:blip>
            <a:srcRect/>
            <a:stretch/>
          </p:blipFill>
          <p:spPr>
            <a:xfrm>
              <a:off x="3057575" y="648104"/>
              <a:ext cx="3028851" cy="3657475"/>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OC title slide">
  <p:cSld name="TITLE_1_1">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 name="Google Shape;34;p5"/>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 name="Google Shape;35;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6" name="Google Shape;36;p5"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37" name="Google Shape;37;p5"/>
          <p:cNvPicPr preferRelativeResize="0"/>
          <p:nvPr/>
        </p:nvPicPr>
        <p:blipFill rotWithShape="1">
          <a:blip r:embed="rId3">
            <a:alphaModFix/>
          </a:blip>
          <a:srcRect/>
          <a:stretch/>
        </p:blipFill>
        <p:spPr>
          <a:xfrm>
            <a:off x="205925" y="5827925"/>
            <a:ext cx="760164" cy="914400"/>
          </a:xfrm>
          <a:prstGeom prst="rect">
            <a:avLst/>
          </a:prstGeom>
          <a:noFill/>
          <a:ln>
            <a:noFill/>
          </a:ln>
        </p:spPr>
      </p:pic>
      <p:sp>
        <p:nvSpPr>
          <p:cNvPr id="38" name="Google Shape;38;p5"/>
          <p:cNvSpPr txBox="1"/>
          <p:nvPr/>
        </p:nvSpPr>
        <p:spPr>
          <a:xfrm>
            <a:off x="966100"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International Outreach Committee 2021</a:t>
            </a:r>
            <a:endParaRPr sz="10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servation title slide">
  <p:cSld name="TITLE_1_1_1">
    <p:spTree>
      <p:nvGrpSpPr>
        <p:cNvPr id="1" name="Shape 39"/>
        <p:cNvGrpSpPr/>
        <p:nvPr/>
      </p:nvGrpSpPr>
      <p:grpSpPr>
        <a:xfrm>
          <a:off x="0" y="0"/>
          <a:ext cx="0" cy="0"/>
          <a:chOff x="0" y="0"/>
          <a:chExt cx="0" cy="0"/>
        </a:xfrm>
      </p:grpSpPr>
      <p:sp>
        <p:nvSpPr>
          <p:cNvPr id="40" name="Google Shape;40;p6"/>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1" name="Google Shape;41;p6"/>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 name="Google Shape;42;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3" name="Google Shape;43;p6"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44" name="Google Shape;44;p6"/>
          <p:cNvPicPr preferRelativeResize="0"/>
          <p:nvPr/>
        </p:nvPicPr>
        <p:blipFill rotWithShape="1">
          <a:blip r:embed="rId3">
            <a:alphaModFix/>
          </a:blip>
          <a:srcRect l="8983" r="8975"/>
          <a:stretch/>
        </p:blipFill>
        <p:spPr>
          <a:xfrm>
            <a:off x="230100" y="5827925"/>
            <a:ext cx="711075" cy="914400"/>
          </a:xfrm>
          <a:prstGeom prst="rect">
            <a:avLst/>
          </a:prstGeom>
          <a:noFill/>
          <a:ln>
            <a:noFill/>
          </a:ln>
        </p:spPr>
      </p:pic>
      <p:sp>
        <p:nvSpPr>
          <p:cNvPr id="45" name="Google Shape;45;p6"/>
          <p:cNvSpPr txBox="1"/>
          <p:nvPr/>
        </p:nvSpPr>
        <p:spPr>
          <a:xfrm>
            <a:off x="888500" y="6194400"/>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Conservation Committee 2021</a:t>
            </a:r>
            <a:endParaRPr sz="100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wards title slide">
  <p:cSld name="TITLE_1_1_1_1">
    <p:spTree>
      <p:nvGrpSpPr>
        <p:cNvPr id="1" name="Shape 46"/>
        <p:cNvGrpSpPr/>
        <p:nvPr/>
      </p:nvGrpSpPr>
      <p:grpSpPr>
        <a:xfrm>
          <a:off x="0" y="0"/>
          <a:ext cx="0" cy="0"/>
          <a:chOff x="0" y="0"/>
          <a:chExt cx="0" cy="0"/>
        </a:xfrm>
      </p:grpSpPr>
      <p:sp>
        <p:nvSpPr>
          <p:cNvPr id="47" name="Google Shape;47;p7"/>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8" name="Google Shape;48;p7"/>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9" name="Google Shape;49;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50" name="Google Shape;50;p7"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51" name="Google Shape;51;p7"/>
          <p:cNvPicPr preferRelativeResize="0"/>
          <p:nvPr/>
        </p:nvPicPr>
        <p:blipFill rotWithShape="1">
          <a:blip r:embed="rId3">
            <a:alphaModFix/>
          </a:blip>
          <a:srcRect l="5132" r="5141"/>
          <a:stretch/>
        </p:blipFill>
        <p:spPr>
          <a:xfrm>
            <a:off x="230100" y="5827925"/>
            <a:ext cx="711075" cy="914400"/>
          </a:xfrm>
          <a:prstGeom prst="rect">
            <a:avLst/>
          </a:prstGeom>
          <a:noFill/>
          <a:ln>
            <a:noFill/>
          </a:ln>
        </p:spPr>
      </p:pic>
      <p:sp>
        <p:nvSpPr>
          <p:cNvPr id="52" name="Google Shape;52;p7"/>
          <p:cNvSpPr txBox="1"/>
          <p:nvPr/>
        </p:nvSpPr>
        <p:spPr>
          <a:xfrm>
            <a:off x="888500" y="6194400"/>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Awards Committee 2021</a:t>
            </a:r>
            <a:endParaRPr sz="1000">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rants title slide">
  <p:cSld name="TITLE_1_1_1_1_1">
    <p:spTree>
      <p:nvGrpSpPr>
        <p:cNvPr id="1" name="Shape 53"/>
        <p:cNvGrpSpPr/>
        <p:nvPr/>
      </p:nvGrpSpPr>
      <p:grpSpPr>
        <a:xfrm>
          <a:off x="0" y="0"/>
          <a:ext cx="0" cy="0"/>
          <a:chOff x="0" y="0"/>
          <a:chExt cx="0" cy="0"/>
        </a:xfrm>
      </p:grpSpPr>
      <p:sp>
        <p:nvSpPr>
          <p:cNvPr id="54" name="Google Shape;54;p8"/>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5" name="Google Shape;55;p8"/>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 name="Google Shape;56;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8"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58" name="Google Shape;58;p8"/>
          <p:cNvPicPr preferRelativeResize="0"/>
          <p:nvPr/>
        </p:nvPicPr>
        <p:blipFill rotWithShape="1">
          <a:blip r:embed="rId3">
            <a:alphaModFix/>
          </a:blip>
          <a:srcRect l="4963" r="4963"/>
          <a:stretch/>
        </p:blipFill>
        <p:spPr>
          <a:xfrm>
            <a:off x="230100" y="5827925"/>
            <a:ext cx="711075" cy="914400"/>
          </a:xfrm>
          <a:prstGeom prst="rect">
            <a:avLst/>
          </a:prstGeom>
          <a:noFill/>
          <a:ln>
            <a:noFill/>
          </a:ln>
        </p:spPr>
      </p:pic>
      <p:sp>
        <p:nvSpPr>
          <p:cNvPr id="59" name="Google Shape;59;p8"/>
          <p:cNvSpPr txBox="1"/>
          <p:nvPr/>
        </p:nvSpPr>
        <p:spPr>
          <a:xfrm>
            <a:off x="888500" y="6194400"/>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Grant Committee 2021</a:t>
            </a:r>
            <a:endParaRPr sz="1000">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WC title slide">
  <p:cSld name="TITLE_1_1_1_1_1_1">
    <p:spTree>
      <p:nvGrpSpPr>
        <p:cNvPr id="1" name="Shape 60"/>
        <p:cNvGrpSpPr/>
        <p:nvPr/>
      </p:nvGrpSpPr>
      <p:grpSpPr>
        <a:xfrm>
          <a:off x="0" y="0"/>
          <a:ext cx="0" cy="0"/>
          <a:chOff x="0" y="0"/>
          <a:chExt cx="0" cy="0"/>
        </a:xfrm>
      </p:grpSpPr>
      <p:sp>
        <p:nvSpPr>
          <p:cNvPr id="61" name="Google Shape;61;p9"/>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 name="Google Shape;62;p9"/>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64" name="Google Shape;64;p9"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65" name="Google Shape;65;p9"/>
          <p:cNvSpPr txBox="1"/>
          <p:nvPr/>
        </p:nvSpPr>
        <p:spPr>
          <a:xfrm>
            <a:off x="968400"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Animal Welfare Committee 2021</a:t>
            </a:r>
            <a:endParaRPr sz="1000">
              <a:latin typeface="Calibri"/>
              <a:ea typeface="Calibri"/>
              <a:cs typeface="Calibri"/>
              <a:sym typeface="Calibri"/>
            </a:endParaRPr>
          </a:p>
        </p:txBody>
      </p:sp>
      <p:pic>
        <p:nvPicPr>
          <p:cNvPr id="66" name="Google Shape;66;p9"/>
          <p:cNvPicPr preferRelativeResize="0"/>
          <p:nvPr/>
        </p:nvPicPr>
        <p:blipFill>
          <a:blip r:embed="rId3">
            <a:alphaModFix/>
          </a:blip>
          <a:stretch>
            <a:fillRect/>
          </a:stretch>
        </p:blipFill>
        <p:spPr>
          <a:xfrm>
            <a:off x="120200" y="5827933"/>
            <a:ext cx="848197" cy="9144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afety title slide ">
  <p:cSld name="TITLE_1_1_1_1_1_1_1">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 name="Google Shape;69;p10"/>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0" name="Google Shape;70;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0"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72" name="Google Shape;72;p10"/>
          <p:cNvPicPr preferRelativeResize="0"/>
          <p:nvPr/>
        </p:nvPicPr>
        <p:blipFill rotWithShape="1">
          <a:blip r:embed="rId3">
            <a:alphaModFix/>
          </a:blip>
          <a:srcRect l="3617" r="3626"/>
          <a:stretch/>
        </p:blipFill>
        <p:spPr>
          <a:xfrm>
            <a:off x="224850" y="5827925"/>
            <a:ext cx="848200" cy="914400"/>
          </a:xfrm>
          <a:prstGeom prst="rect">
            <a:avLst/>
          </a:prstGeom>
          <a:noFill/>
          <a:ln>
            <a:noFill/>
          </a:ln>
        </p:spPr>
      </p:pic>
      <p:sp>
        <p:nvSpPr>
          <p:cNvPr id="73" name="Google Shape;73;p10"/>
          <p:cNvSpPr txBox="1"/>
          <p:nvPr/>
        </p:nvSpPr>
        <p:spPr>
          <a:xfrm>
            <a:off x="968400"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Safety Committee 2021</a:t>
            </a:r>
            <a:endParaRPr sz="10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239274"/>
            <a:ext cx="8520600" cy="670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000"/>
              <a:buFont typeface="Calibri"/>
              <a:buNone/>
              <a:defRPr sz="2000" b="1">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086650"/>
            <a:ext cx="8520600" cy="53283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1pPr>
            <a:lvl2pPr marL="914400" lvl="1"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2pPr>
            <a:lvl3pPr marL="1371600" lvl="2"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3pPr>
            <a:lvl4pPr marL="1828800" lvl="3"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4pPr>
            <a:lvl5pPr marL="2286000" lvl="4"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5pPr>
            <a:lvl6pPr marL="2743200" lvl="5"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6pPr>
            <a:lvl7pPr marL="3200400" lvl="6"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7pPr>
            <a:lvl8pPr marL="3657600" lvl="7"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8pPr>
            <a:lvl9pPr marL="4114800" lvl="8"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hyperlink" Target="mailto:ARC@AAZK.org" TargetMode="External"/><Relationship Id="rId4" Type="http://schemas.openxmlformats.org/officeDocument/2006/relationships/image" Target="../media/image20.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hyperlink" Target="https://www.aazk2022.org/"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3"/>
          <p:cNvPicPr preferRelativeResize="0"/>
          <p:nvPr/>
        </p:nvPicPr>
        <p:blipFill>
          <a:blip r:embed="rId3">
            <a:alphaModFix/>
          </a:blip>
          <a:stretch>
            <a:fillRect/>
          </a:stretch>
        </p:blipFill>
        <p:spPr>
          <a:xfrm>
            <a:off x="7310150" y="168450"/>
            <a:ext cx="1084300" cy="1302475"/>
          </a:xfrm>
          <a:prstGeom prst="rect">
            <a:avLst/>
          </a:prstGeom>
          <a:noFill/>
          <a:ln>
            <a:noFill/>
          </a:ln>
        </p:spPr>
      </p:pic>
      <p:pic>
        <p:nvPicPr>
          <p:cNvPr id="192" name="Google Shape;192;p33"/>
          <p:cNvPicPr preferRelativeResize="0"/>
          <p:nvPr/>
        </p:nvPicPr>
        <p:blipFill>
          <a:blip r:embed="rId4">
            <a:alphaModFix/>
          </a:blip>
          <a:stretch>
            <a:fillRect/>
          </a:stretch>
        </p:blipFill>
        <p:spPr>
          <a:xfrm>
            <a:off x="749550" y="178213"/>
            <a:ext cx="1084300" cy="1292703"/>
          </a:xfrm>
          <a:prstGeom prst="rect">
            <a:avLst/>
          </a:prstGeom>
          <a:noFill/>
          <a:ln>
            <a:noFill/>
          </a:ln>
        </p:spPr>
      </p:pic>
      <p:sp>
        <p:nvSpPr>
          <p:cNvPr id="193" name="Google Shape;193;p33"/>
          <p:cNvSpPr txBox="1"/>
          <p:nvPr/>
        </p:nvSpPr>
        <p:spPr>
          <a:xfrm>
            <a:off x="1515663" y="511900"/>
            <a:ext cx="61473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latin typeface="Calibri"/>
                <a:ea typeface="Calibri"/>
                <a:cs typeface="Calibri"/>
                <a:sym typeface="Calibri"/>
              </a:rPr>
              <a:t>How to Use this Presentation for </a:t>
            </a:r>
            <a:endParaRPr sz="2400" b="1">
              <a:latin typeface="Calibri"/>
              <a:ea typeface="Calibri"/>
              <a:cs typeface="Calibri"/>
              <a:sym typeface="Calibri"/>
            </a:endParaRPr>
          </a:p>
          <a:p>
            <a:pPr marL="0" lvl="0" indent="0" algn="ctr" rtl="0">
              <a:spcBef>
                <a:spcPts val="0"/>
              </a:spcBef>
              <a:spcAft>
                <a:spcPts val="0"/>
              </a:spcAft>
              <a:buNone/>
            </a:pPr>
            <a:r>
              <a:rPr lang="en-US" sz="2400" b="1">
                <a:latin typeface="Calibri"/>
                <a:ea typeface="Calibri"/>
                <a:cs typeface="Calibri"/>
                <a:sym typeface="Calibri"/>
              </a:rPr>
              <a:t>AAZK Membership Recruitment </a:t>
            </a:r>
            <a:endParaRPr sz="2400" b="1">
              <a:latin typeface="Calibri"/>
              <a:ea typeface="Calibri"/>
              <a:cs typeface="Calibri"/>
              <a:sym typeface="Calibri"/>
            </a:endParaRPr>
          </a:p>
        </p:txBody>
      </p:sp>
      <p:sp>
        <p:nvSpPr>
          <p:cNvPr id="194" name="Google Shape;194;p33"/>
          <p:cNvSpPr txBox="1"/>
          <p:nvPr/>
        </p:nvSpPr>
        <p:spPr>
          <a:xfrm>
            <a:off x="1762800" y="6087075"/>
            <a:ext cx="5618400" cy="513900"/>
          </a:xfrm>
          <a:prstGeom prst="rect">
            <a:avLst/>
          </a:prstGeom>
          <a:solidFill>
            <a:srgbClr val="E6B8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dk1"/>
                </a:solidFill>
                <a:latin typeface="Calibri"/>
                <a:ea typeface="Calibri"/>
                <a:cs typeface="Calibri"/>
                <a:sym typeface="Calibri"/>
              </a:rPr>
              <a:t>This slide is instructional only and not for use in the presentation itself. Please </a:t>
            </a:r>
            <a:r>
              <a:rPr lang="en-US" b="1">
                <a:solidFill>
                  <a:schemeClr val="accent1"/>
                </a:solidFill>
                <a:latin typeface="Calibri"/>
                <a:ea typeface="Calibri"/>
                <a:cs typeface="Calibri"/>
                <a:sym typeface="Calibri"/>
              </a:rPr>
              <a:t>DELETE</a:t>
            </a:r>
            <a:r>
              <a:rPr lang="en-US">
                <a:latin typeface="Calibri"/>
                <a:ea typeface="Calibri"/>
                <a:cs typeface="Calibri"/>
                <a:sym typeface="Calibri"/>
              </a:rPr>
              <a:t> this slide </a:t>
            </a:r>
            <a:r>
              <a:rPr lang="en-US" i="1" u="sng">
                <a:latin typeface="Calibri"/>
                <a:ea typeface="Calibri"/>
                <a:cs typeface="Calibri"/>
                <a:sym typeface="Calibri"/>
              </a:rPr>
              <a:t>BEFORE</a:t>
            </a:r>
            <a:r>
              <a:rPr lang="en-US">
                <a:latin typeface="Calibri"/>
                <a:ea typeface="Calibri"/>
                <a:cs typeface="Calibri"/>
                <a:sym typeface="Calibri"/>
              </a:rPr>
              <a:t> giving presentation.</a:t>
            </a:r>
            <a:endParaRPr>
              <a:latin typeface="Calibri"/>
              <a:ea typeface="Calibri"/>
              <a:cs typeface="Calibri"/>
              <a:sym typeface="Calibri"/>
            </a:endParaRPr>
          </a:p>
        </p:txBody>
      </p:sp>
      <p:sp>
        <p:nvSpPr>
          <p:cNvPr id="195" name="Google Shape;195;p33"/>
          <p:cNvSpPr txBox="1"/>
          <p:nvPr/>
        </p:nvSpPr>
        <p:spPr>
          <a:xfrm>
            <a:off x="749550" y="1573975"/>
            <a:ext cx="7644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solidFill>
                  <a:schemeClr val="accent1"/>
                </a:solidFill>
                <a:latin typeface="Calibri"/>
                <a:ea typeface="Calibri"/>
                <a:cs typeface="Calibri"/>
                <a:sym typeface="Calibri"/>
              </a:rPr>
              <a:t>AAZK is a members-based organization. Recruitment of professional members is easier as many animal keepers are already aware of AAZK and what it has to offer. There are many animal keepers and/or persons that fall into the categories of affiliate or student that may not know about AAZK and what the organization has to offer. </a:t>
            </a:r>
            <a:endParaRPr i="1">
              <a:solidFill>
                <a:schemeClr val="accent1"/>
              </a:solidFill>
              <a:latin typeface="Calibri"/>
              <a:ea typeface="Calibri"/>
              <a:cs typeface="Calibri"/>
              <a:sym typeface="Calibri"/>
            </a:endParaRPr>
          </a:p>
          <a:p>
            <a:pPr marL="0" lvl="0" indent="0" algn="l" rtl="0">
              <a:spcBef>
                <a:spcPts val="0"/>
              </a:spcBef>
              <a:spcAft>
                <a:spcPts val="0"/>
              </a:spcAft>
              <a:buNone/>
            </a:pPr>
            <a:endParaRPr i="1">
              <a:solidFill>
                <a:schemeClr val="accent1"/>
              </a:solidFill>
              <a:latin typeface="Calibri"/>
              <a:ea typeface="Calibri"/>
              <a:cs typeface="Calibri"/>
              <a:sym typeface="Calibri"/>
            </a:endParaRPr>
          </a:p>
          <a:p>
            <a:pPr marL="0" lvl="0" indent="0" algn="l" rtl="0">
              <a:spcBef>
                <a:spcPts val="0"/>
              </a:spcBef>
              <a:spcAft>
                <a:spcPts val="0"/>
              </a:spcAft>
              <a:buNone/>
            </a:pPr>
            <a:r>
              <a:rPr lang="en-US" i="1">
                <a:solidFill>
                  <a:schemeClr val="accent1"/>
                </a:solidFill>
                <a:latin typeface="Calibri"/>
                <a:ea typeface="Calibri"/>
                <a:cs typeface="Calibri"/>
                <a:sym typeface="Calibri"/>
              </a:rPr>
              <a:t>AAZK Chapters are in a unique position to help grow these membership levels and share all that AAZK has to offer. The information in this presentation may serve as a companion, but not as an alternative, to the AAZK website and the “ Why Should I Become an AAZK member?” resource document. </a:t>
            </a:r>
            <a:endParaRPr>
              <a:solidFill>
                <a:schemeClr val="accent1"/>
              </a:solidFill>
              <a:latin typeface="Calibri"/>
              <a:ea typeface="Calibri"/>
              <a:cs typeface="Calibri"/>
              <a:sym typeface="Calibri"/>
            </a:endParaRPr>
          </a:p>
        </p:txBody>
      </p:sp>
      <p:sp>
        <p:nvSpPr>
          <p:cNvPr id="196" name="Google Shape;196;p33"/>
          <p:cNvSpPr txBox="1"/>
          <p:nvPr/>
        </p:nvSpPr>
        <p:spPr>
          <a:xfrm>
            <a:off x="749550" y="3482563"/>
            <a:ext cx="76449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This presentation is formatted as a .pptx file so that it can be opened and edited in Microsoft PowerPoint, Apple Keynote and Google Slides.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Updated versions of this presentation will be available for download and customization as changes with National AAZK occur.</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There are speaker notes throughout the presentation to aid in the delivery of information.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The slides for Chapter customization are 20 - 23.</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The slides for AAZK Conference Update customization are 29 - 32.</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For questions, clarifications, or suggestions, please contact </a:t>
            </a:r>
            <a:r>
              <a:rPr lang="en-US" u="sng">
                <a:solidFill>
                  <a:schemeClr val="hlink"/>
                </a:solidFill>
                <a:latin typeface="Calibri"/>
                <a:ea typeface="Calibri"/>
                <a:cs typeface="Calibri"/>
                <a:sym typeface="Calibri"/>
                <a:hlinkClick r:id="rId5"/>
              </a:rPr>
              <a:t>ARC@AAZK.org</a:t>
            </a:r>
            <a:r>
              <a:rPr lang="en-US">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6"/>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2"/>
          <p:cNvSpPr txBox="1">
            <a:spLocks noGrp="1"/>
          </p:cNvSpPr>
          <p:nvPr>
            <p:ph type="title"/>
          </p:nvPr>
        </p:nvSpPr>
        <p:spPr>
          <a:xfrm>
            <a:off x="2621400" y="3469950"/>
            <a:ext cx="3901200" cy="44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Your Chapter Name</a:t>
            </a:r>
            <a:endParaRPr/>
          </a:p>
        </p:txBody>
      </p:sp>
      <p:sp>
        <p:nvSpPr>
          <p:cNvPr id="293" name="Google Shape;293;p52"/>
          <p:cNvSpPr>
            <a:spLocks noGrp="1"/>
          </p:cNvSpPr>
          <p:nvPr>
            <p:ph type="pic" idx="2"/>
          </p:nvPr>
        </p:nvSpPr>
        <p:spPr>
          <a:xfrm>
            <a:off x="3000900" y="399450"/>
            <a:ext cx="3142200" cy="3021600"/>
          </a:xfrm>
          <a:prstGeom prst="roundRect">
            <a:avLst>
              <a:gd name="adj" fmla="val 16667"/>
            </a:avLst>
          </a:prstGeom>
        </p:spPr>
      </p:sp>
      <p:sp>
        <p:nvSpPr>
          <p:cNvPr id="294" name="Google Shape;294;p52"/>
          <p:cNvSpPr txBox="1">
            <a:spLocks noGrp="1"/>
          </p:cNvSpPr>
          <p:nvPr>
            <p:ph type="body" idx="1"/>
          </p:nvPr>
        </p:nvSpPr>
        <p:spPr>
          <a:xfrm>
            <a:off x="2133750" y="4034750"/>
            <a:ext cx="4876500" cy="241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t>Chapter Street Address</a:t>
            </a:r>
            <a:endParaRPr b="1"/>
          </a:p>
          <a:p>
            <a:pPr marL="0" lvl="0" indent="0" algn="ctr" rtl="0">
              <a:spcBef>
                <a:spcPts val="0"/>
              </a:spcBef>
              <a:spcAft>
                <a:spcPts val="0"/>
              </a:spcAft>
              <a:buNone/>
            </a:pPr>
            <a:r>
              <a:rPr lang="en-US" b="1"/>
              <a:t>Chapter City, State, Zip</a:t>
            </a:r>
            <a:endParaRPr b="1"/>
          </a:p>
          <a:p>
            <a:pPr marL="0" lvl="0" indent="0" algn="ctr" rtl="0">
              <a:spcBef>
                <a:spcPts val="0"/>
              </a:spcBef>
              <a:spcAft>
                <a:spcPts val="0"/>
              </a:spcAft>
              <a:buNone/>
            </a:pPr>
            <a:r>
              <a:rPr lang="en-US" b="1"/>
              <a:t>Chapter Phone #</a:t>
            </a:r>
            <a:endParaRPr b="1"/>
          </a:p>
          <a:p>
            <a:pPr marL="0" lvl="0" indent="0" algn="ctr" rtl="0">
              <a:spcBef>
                <a:spcPts val="0"/>
              </a:spcBef>
              <a:spcAft>
                <a:spcPts val="0"/>
              </a:spcAft>
              <a:buNone/>
            </a:pPr>
            <a:endParaRPr b="1"/>
          </a:p>
          <a:p>
            <a:pPr marL="0" lvl="0" indent="0" algn="ctr" rtl="0">
              <a:spcBef>
                <a:spcPts val="0"/>
              </a:spcBef>
              <a:spcAft>
                <a:spcPts val="0"/>
              </a:spcAft>
              <a:buNone/>
            </a:pPr>
            <a:r>
              <a:rPr lang="en-US" b="1"/>
              <a:t>Chapter Website</a:t>
            </a:r>
            <a:endParaRPr b="1"/>
          </a:p>
          <a:p>
            <a:pPr marL="0" lvl="0" indent="0" algn="ctr" rtl="0">
              <a:spcBef>
                <a:spcPts val="0"/>
              </a:spcBef>
              <a:spcAft>
                <a:spcPts val="0"/>
              </a:spcAft>
              <a:buNone/>
            </a:pPr>
            <a:r>
              <a:rPr lang="en-US" b="1"/>
              <a:t>Chapter Social Media Address</a:t>
            </a:r>
            <a:endParaRPr b="1"/>
          </a:p>
          <a:p>
            <a:pPr marL="0" lvl="0" indent="0" algn="ctr" rtl="0">
              <a:spcBef>
                <a:spcPts val="0"/>
              </a:spcBef>
              <a:spcAft>
                <a:spcPts val="0"/>
              </a:spcAft>
              <a:buNone/>
            </a:pPr>
            <a:endParaRPr b="1"/>
          </a:p>
          <a:p>
            <a:pPr marL="0" lvl="0" indent="0" algn="ctr" rtl="0">
              <a:spcBef>
                <a:spcPts val="0"/>
              </a:spcBef>
              <a:spcAft>
                <a:spcPts val="0"/>
              </a:spcAft>
              <a:buNone/>
            </a:pPr>
            <a:r>
              <a:rPr lang="en-US" b="1"/>
              <a:t>Chapter Host Facility(s)</a:t>
            </a:r>
            <a:endParaRPr b="1"/>
          </a:p>
          <a:p>
            <a:pPr marL="0" lvl="0" indent="0" algn="ctr" rtl="0">
              <a:spcBef>
                <a:spcPts val="0"/>
              </a:spcBef>
              <a:spcAft>
                <a:spcPts val="0"/>
              </a:spcAft>
              <a:buNone/>
            </a:pPr>
            <a:endParaRPr b="1"/>
          </a:p>
          <a:p>
            <a:pPr marL="0" lvl="0" indent="0" algn="ctr" rtl="0">
              <a:spcBef>
                <a:spcPts val="0"/>
              </a:spcBef>
              <a:spcAft>
                <a:spcPts val="0"/>
              </a:spcAft>
              <a:buNone/>
            </a:pPr>
            <a:r>
              <a:rPr lang="en-US" b="1"/>
              <a:t>Any Additional Chapter Contact Information</a:t>
            </a:r>
            <a:endParaRPr b="1"/>
          </a:p>
          <a:p>
            <a:pPr marL="0" lvl="0" indent="0" algn="ctr" rtl="0">
              <a:spcBef>
                <a:spcPts val="0"/>
              </a:spcBef>
              <a:spcAft>
                <a:spcPts val="0"/>
              </a:spcAft>
              <a:buNone/>
            </a:pPr>
            <a:endParaRPr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3"/>
          <p:cNvSpPr txBox="1">
            <a:spLocks noGrp="1"/>
          </p:cNvSpPr>
          <p:nvPr>
            <p:ph type="title"/>
          </p:nvPr>
        </p:nvSpPr>
        <p:spPr>
          <a:xfrm>
            <a:off x="311700" y="326800"/>
            <a:ext cx="57762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History of Chapter					 	</a:t>
            </a:r>
            <a:endParaRPr b="0" i="1"/>
          </a:p>
        </p:txBody>
      </p:sp>
      <p:sp>
        <p:nvSpPr>
          <p:cNvPr id="301" name="Google Shape;301;p53"/>
          <p:cNvSpPr txBox="1">
            <a:spLocks noGrp="1"/>
          </p:cNvSpPr>
          <p:nvPr>
            <p:ph type="body" idx="1"/>
          </p:nvPr>
        </p:nvSpPr>
        <p:spPr>
          <a:xfrm>
            <a:off x="311700" y="1090408"/>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i="1"/>
              <a:t>Give brief overview of your Chapter</a:t>
            </a:r>
            <a:endParaRPr sz="1400" i="1"/>
          </a:p>
          <a:p>
            <a:pPr marL="0" lvl="0" indent="0" algn="l" rtl="0">
              <a:spcBef>
                <a:spcPts val="0"/>
              </a:spcBef>
              <a:spcAft>
                <a:spcPts val="0"/>
              </a:spcAft>
              <a:buNone/>
            </a:pPr>
            <a:endParaRPr sz="1400"/>
          </a:p>
          <a:p>
            <a:pPr marL="0" lvl="0" indent="0" algn="l" rtl="0">
              <a:spcBef>
                <a:spcPts val="0"/>
              </a:spcBef>
              <a:spcAft>
                <a:spcPts val="0"/>
              </a:spcAft>
              <a:buNone/>
            </a:pPr>
            <a:r>
              <a:rPr lang="en-US" sz="1400"/>
              <a:t>Examples of items to include: </a:t>
            </a:r>
            <a:endParaRPr sz="1400"/>
          </a:p>
          <a:p>
            <a:pPr marL="457200" lvl="0" indent="-317500" algn="l" rtl="0">
              <a:spcBef>
                <a:spcPts val="0"/>
              </a:spcBef>
              <a:spcAft>
                <a:spcPts val="0"/>
              </a:spcAft>
              <a:buSzPts val="1400"/>
              <a:buChar char="●"/>
            </a:pPr>
            <a:r>
              <a:rPr lang="en-US" sz="1400"/>
              <a:t>Chapter Mission</a:t>
            </a:r>
            <a:endParaRPr sz="1400"/>
          </a:p>
          <a:p>
            <a:pPr marL="457200" lvl="0" indent="-317500" algn="l" rtl="0">
              <a:spcBef>
                <a:spcPts val="0"/>
              </a:spcBef>
              <a:spcAft>
                <a:spcPts val="0"/>
              </a:spcAft>
              <a:buSzPts val="1400"/>
              <a:buChar char="●"/>
            </a:pPr>
            <a:r>
              <a:rPr lang="en-US" sz="1400"/>
              <a:t>Year Started </a:t>
            </a:r>
            <a:endParaRPr sz="1400"/>
          </a:p>
          <a:p>
            <a:pPr marL="457200" lvl="0" indent="-317500" algn="l" rtl="0">
              <a:spcBef>
                <a:spcPts val="0"/>
              </a:spcBef>
              <a:spcAft>
                <a:spcPts val="0"/>
              </a:spcAft>
              <a:buSzPts val="1400"/>
              <a:buChar char="●"/>
            </a:pPr>
            <a:r>
              <a:rPr lang="en-US" sz="1400"/>
              <a:t>Facilities associated with Chapter</a:t>
            </a:r>
            <a:endParaRPr sz="1400"/>
          </a:p>
          <a:p>
            <a:pPr marL="457200" lvl="0" indent="-317500" algn="l" rtl="0">
              <a:spcBef>
                <a:spcPts val="0"/>
              </a:spcBef>
              <a:spcAft>
                <a:spcPts val="0"/>
              </a:spcAft>
              <a:buSzPts val="1400"/>
              <a:buChar char="●"/>
            </a:pPr>
            <a:r>
              <a:rPr lang="en-US" sz="1400"/>
              <a:t>Current number of members</a:t>
            </a:r>
            <a:endParaRPr sz="1400"/>
          </a:p>
          <a:p>
            <a:pPr marL="914400" lvl="0" indent="0" algn="l" rtl="0">
              <a:spcBef>
                <a:spcPts val="0"/>
              </a:spcBef>
              <a:spcAft>
                <a:spcPts val="0"/>
              </a:spcAft>
              <a:buNone/>
            </a:pPr>
            <a:endParaRPr sz="1400"/>
          </a:p>
        </p:txBody>
      </p:sp>
      <p:sp>
        <p:nvSpPr>
          <p:cNvPr id="302" name="Google Shape;302;p53"/>
          <p:cNvSpPr>
            <a:spLocks noGrp="1"/>
          </p:cNvSpPr>
          <p:nvPr>
            <p:ph type="pic" idx="2"/>
          </p:nvPr>
        </p:nvSpPr>
        <p:spPr>
          <a:xfrm>
            <a:off x="7571409" y="245450"/>
            <a:ext cx="1260900" cy="1212300"/>
          </a:xfrm>
          <a:prstGeom prst="roundRect">
            <a:avLst>
              <a:gd name="adj" fmla="val 16667"/>
            </a:avLst>
          </a:prstGeom>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4"/>
          <p:cNvSpPr txBox="1">
            <a:spLocks noGrp="1"/>
          </p:cNvSpPr>
          <p:nvPr>
            <p:ph type="title"/>
          </p:nvPr>
        </p:nvSpPr>
        <p:spPr>
          <a:xfrm>
            <a:off x="311700" y="326800"/>
            <a:ext cx="57762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Chapter Officers				</a:t>
            </a:r>
            <a:endParaRPr sz="2500" b="0" i="1"/>
          </a:p>
        </p:txBody>
      </p:sp>
      <p:sp>
        <p:nvSpPr>
          <p:cNvPr id="309" name="Google Shape;309;p54"/>
          <p:cNvSpPr txBox="1">
            <a:spLocks noGrp="1"/>
          </p:cNvSpPr>
          <p:nvPr>
            <p:ph type="body" idx="1"/>
          </p:nvPr>
        </p:nvSpPr>
        <p:spPr>
          <a:xfrm>
            <a:off x="311700" y="1457758"/>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b="1"/>
              <a:t>Chapter Officers</a:t>
            </a:r>
            <a:r>
              <a:rPr lang="en-US" sz="1400"/>
              <a:t> </a:t>
            </a:r>
            <a:r>
              <a:rPr lang="en-US" sz="1400" i="1"/>
              <a:t>(introduce each chapter officer, add contact info, area of responsibilities, and pictures if possible)</a:t>
            </a:r>
            <a:endParaRPr sz="1400" i="1"/>
          </a:p>
          <a:p>
            <a:pPr marL="0" lvl="0" indent="0" algn="l" rtl="0">
              <a:spcBef>
                <a:spcPts val="0"/>
              </a:spcBef>
              <a:spcAft>
                <a:spcPts val="0"/>
              </a:spcAft>
              <a:buNone/>
            </a:pPr>
            <a:endParaRPr sz="1400"/>
          </a:p>
          <a:p>
            <a:pPr marL="0" lvl="0" indent="0" algn="l" rtl="0">
              <a:spcBef>
                <a:spcPts val="0"/>
              </a:spcBef>
              <a:spcAft>
                <a:spcPts val="0"/>
              </a:spcAft>
              <a:buNone/>
            </a:pPr>
            <a:r>
              <a:rPr lang="en-US" sz="1400"/>
              <a:t>President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Vice-President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Secretary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Treasurer </a:t>
            </a:r>
            <a:endParaRPr sz="1400"/>
          </a:p>
          <a:p>
            <a:pPr marL="0" lvl="0" indent="0" algn="l" rtl="0">
              <a:spcBef>
                <a:spcPts val="0"/>
              </a:spcBef>
              <a:spcAft>
                <a:spcPts val="0"/>
              </a:spcAft>
              <a:buNone/>
            </a:pPr>
            <a:endParaRPr sz="1400"/>
          </a:p>
        </p:txBody>
      </p:sp>
      <p:sp>
        <p:nvSpPr>
          <p:cNvPr id="310" name="Google Shape;310;p54"/>
          <p:cNvSpPr>
            <a:spLocks noGrp="1"/>
          </p:cNvSpPr>
          <p:nvPr>
            <p:ph type="pic" idx="2"/>
          </p:nvPr>
        </p:nvSpPr>
        <p:spPr>
          <a:xfrm>
            <a:off x="7571409" y="245450"/>
            <a:ext cx="1260900" cy="1212300"/>
          </a:xfrm>
          <a:prstGeom prst="roundRect">
            <a:avLst>
              <a:gd name="adj" fmla="val 16667"/>
            </a:avLst>
          </a:prstGeom>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5"/>
          <p:cNvSpPr txBox="1">
            <a:spLocks noGrp="1"/>
          </p:cNvSpPr>
          <p:nvPr>
            <p:ph type="title"/>
          </p:nvPr>
        </p:nvSpPr>
        <p:spPr>
          <a:xfrm>
            <a:off x="311700" y="326800"/>
            <a:ext cx="57762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General Chapter Information                        </a:t>
            </a:r>
            <a:endParaRPr b="0" i="1"/>
          </a:p>
        </p:txBody>
      </p:sp>
      <p:sp>
        <p:nvSpPr>
          <p:cNvPr id="317" name="Google Shape;317;p55"/>
          <p:cNvSpPr txBox="1">
            <a:spLocks noGrp="1"/>
          </p:cNvSpPr>
          <p:nvPr>
            <p:ph type="body" idx="1"/>
          </p:nvPr>
        </p:nvSpPr>
        <p:spPr>
          <a:xfrm>
            <a:off x="311700" y="1090408"/>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i="1"/>
              <a:t>Give brief overview of opportunities provided in your chapter</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Examples to include are: </a:t>
            </a:r>
            <a:endParaRPr sz="1400"/>
          </a:p>
          <a:p>
            <a:pPr marL="457200" lvl="0" indent="-317500" algn="l" rtl="0">
              <a:spcBef>
                <a:spcPts val="0"/>
              </a:spcBef>
              <a:spcAft>
                <a:spcPts val="0"/>
              </a:spcAft>
              <a:buSzPts val="1400"/>
              <a:buChar char="●"/>
            </a:pPr>
            <a:r>
              <a:rPr lang="en-US" sz="1400"/>
              <a:t>Professional development opportunities or funds</a:t>
            </a:r>
            <a:endParaRPr sz="1400"/>
          </a:p>
          <a:p>
            <a:pPr marL="457200" lvl="0" indent="-317500" algn="l" rtl="0">
              <a:spcBef>
                <a:spcPts val="0"/>
              </a:spcBef>
              <a:spcAft>
                <a:spcPts val="0"/>
              </a:spcAft>
              <a:buSzPts val="1400"/>
              <a:buChar char="●"/>
            </a:pPr>
            <a:r>
              <a:rPr lang="en-US" sz="1400"/>
              <a:t>Networking &amp; leadership opportunities</a:t>
            </a:r>
            <a:endParaRPr sz="1400"/>
          </a:p>
          <a:p>
            <a:pPr marL="457200" lvl="0" indent="-317500" algn="l" rtl="0">
              <a:spcBef>
                <a:spcPts val="0"/>
              </a:spcBef>
              <a:spcAft>
                <a:spcPts val="0"/>
              </a:spcAft>
              <a:buSzPts val="1400"/>
              <a:buChar char="●"/>
            </a:pPr>
            <a:r>
              <a:rPr lang="en-US" sz="1400"/>
              <a:t>Chapter conservation fundraisers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i="1"/>
              <a:t>Include information on how to become a Chapter member! </a:t>
            </a:r>
            <a:endParaRPr sz="1400" i="1"/>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318" name="Google Shape;318;p55"/>
          <p:cNvSpPr>
            <a:spLocks noGrp="1"/>
          </p:cNvSpPr>
          <p:nvPr>
            <p:ph type="pic" idx="2"/>
          </p:nvPr>
        </p:nvSpPr>
        <p:spPr>
          <a:xfrm>
            <a:off x="7571409" y="245450"/>
            <a:ext cx="1260900" cy="1212300"/>
          </a:xfrm>
          <a:prstGeom prst="roundRect">
            <a:avLst>
              <a:gd name="adj" fmla="val 16667"/>
            </a:avLst>
          </a:prstGeom>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3"/>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8"/>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3"/>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1"/>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Future AAZK National Conferences</a:t>
            </a:r>
            <a:endParaRPr/>
          </a:p>
        </p:txBody>
      </p:sp>
      <p:sp>
        <p:nvSpPr>
          <p:cNvPr id="350" name="Google Shape;350;p61"/>
          <p:cNvSpPr txBox="1"/>
          <p:nvPr/>
        </p:nvSpPr>
        <p:spPr>
          <a:xfrm>
            <a:off x="4367900" y="1644700"/>
            <a:ext cx="4368000" cy="404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i="1">
                <a:solidFill>
                  <a:srgbClr val="980000"/>
                </a:solidFill>
                <a:latin typeface="Calibri"/>
                <a:ea typeface="Calibri"/>
                <a:cs typeface="Calibri"/>
                <a:sym typeface="Calibri"/>
              </a:rPr>
              <a:t>October 13th - October 17th</a:t>
            </a:r>
            <a:endParaRPr sz="2600" i="1">
              <a:solidFill>
                <a:srgbClr val="980000"/>
              </a:solidFill>
              <a:latin typeface="Calibri"/>
              <a:ea typeface="Calibri"/>
              <a:cs typeface="Calibri"/>
              <a:sym typeface="Calibri"/>
            </a:endParaRPr>
          </a:p>
          <a:p>
            <a:pPr marL="0" lvl="0" indent="0" algn="ctr" rtl="0">
              <a:spcBef>
                <a:spcPts val="0"/>
              </a:spcBef>
              <a:spcAft>
                <a:spcPts val="0"/>
              </a:spcAft>
              <a:buNone/>
            </a:pPr>
            <a:r>
              <a:rPr lang="en-US" sz="4000" b="1" i="1">
                <a:solidFill>
                  <a:srgbClr val="980000"/>
                </a:solidFill>
                <a:latin typeface="Calibri"/>
                <a:ea typeface="Calibri"/>
                <a:cs typeface="Calibri"/>
                <a:sym typeface="Calibri"/>
              </a:rPr>
              <a:t>2022</a:t>
            </a:r>
            <a:endParaRPr sz="4000" b="1" i="1">
              <a:solidFill>
                <a:srgbClr val="980000"/>
              </a:solidFill>
              <a:latin typeface="Calibri"/>
              <a:ea typeface="Calibri"/>
              <a:cs typeface="Calibri"/>
              <a:sym typeface="Calibri"/>
            </a:endParaRPr>
          </a:p>
          <a:p>
            <a:pPr marL="0" lvl="0" indent="0" algn="ctr" rtl="0">
              <a:spcBef>
                <a:spcPts val="0"/>
              </a:spcBef>
              <a:spcAft>
                <a:spcPts val="0"/>
              </a:spcAft>
              <a:buNone/>
            </a:pPr>
            <a:endParaRPr sz="1800" b="1">
              <a:solidFill>
                <a:srgbClr val="980000"/>
              </a:solidFill>
              <a:latin typeface="Calibri"/>
              <a:ea typeface="Calibri"/>
              <a:cs typeface="Calibri"/>
              <a:sym typeface="Calibri"/>
            </a:endParaRPr>
          </a:p>
          <a:p>
            <a:pPr marL="0" lvl="0" indent="0" algn="ctr" rtl="0">
              <a:spcBef>
                <a:spcPts val="0"/>
              </a:spcBef>
              <a:spcAft>
                <a:spcPts val="0"/>
              </a:spcAft>
              <a:buNone/>
            </a:pPr>
            <a:r>
              <a:rPr lang="en-US" sz="1800" b="1">
                <a:solidFill>
                  <a:srgbClr val="980000"/>
                </a:solidFill>
                <a:latin typeface="Calibri"/>
                <a:ea typeface="Calibri"/>
                <a:cs typeface="Calibri"/>
                <a:sym typeface="Calibri"/>
              </a:rPr>
              <a:t>Toronto, Ontario, Canada*</a:t>
            </a:r>
            <a:endParaRPr sz="1800" b="1">
              <a:solidFill>
                <a:srgbClr val="980000"/>
              </a:solidFill>
              <a:latin typeface="Calibri"/>
              <a:ea typeface="Calibri"/>
              <a:cs typeface="Calibri"/>
              <a:sym typeface="Calibri"/>
            </a:endParaRPr>
          </a:p>
          <a:p>
            <a:pPr marL="0" lvl="0" indent="0" algn="ctr" rtl="0">
              <a:spcBef>
                <a:spcPts val="0"/>
              </a:spcBef>
              <a:spcAft>
                <a:spcPts val="0"/>
              </a:spcAft>
              <a:buNone/>
            </a:pPr>
            <a:endParaRPr sz="3000" b="1" i="1">
              <a:solidFill>
                <a:srgbClr val="3D85C6"/>
              </a:solidFill>
              <a:latin typeface="Calibri"/>
              <a:ea typeface="Calibri"/>
              <a:cs typeface="Calibri"/>
              <a:sym typeface="Calibri"/>
            </a:endParaRPr>
          </a:p>
          <a:p>
            <a:pPr marL="0" lvl="0" indent="0" algn="ctr" rtl="0">
              <a:spcBef>
                <a:spcPts val="0"/>
              </a:spcBef>
              <a:spcAft>
                <a:spcPts val="0"/>
              </a:spcAft>
              <a:buNone/>
            </a:pPr>
            <a:r>
              <a:rPr lang="en-US" sz="3000" b="1" i="1">
                <a:solidFill>
                  <a:srgbClr val="3D85C6"/>
                </a:solidFill>
                <a:latin typeface="Calibri"/>
                <a:ea typeface="Calibri"/>
                <a:cs typeface="Calibri"/>
                <a:sym typeface="Calibri"/>
              </a:rPr>
              <a:t>*Don’t forget </a:t>
            </a:r>
            <a:endParaRPr sz="3000" b="1" i="1">
              <a:solidFill>
                <a:srgbClr val="3D85C6"/>
              </a:solidFill>
              <a:latin typeface="Calibri"/>
              <a:ea typeface="Calibri"/>
              <a:cs typeface="Calibri"/>
              <a:sym typeface="Calibri"/>
            </a:endParaRPr>
          </a:p>
          <a:p>
            <a:pPr marL="0" lvl="0" indent="0" algn="ctr" rtl="0">
              <a:spcBef>
                <a:spcPts val="0"/>
              </a:spcBef>
              <a:spcAft>
                <a:spcPts val="0"/>
              </a:spcAft>
              <a:buNone/>
            </a:pPr>
            <a:r>
              <a:rPr lang="en-US" sz="3000" b="1" i="1">
                <a:solidFill>
                  <a:srgbClr val="3D85C6"/>
                </a:solidFill>
                <a:latin typeface="Calibri"/>
                <a:ea typeface="Calibri"/>
                <a:cs typeface="Calibri"/>
                <a:sym typeface="Calibri"/>
              </a:rPr>
              <a:t>your passport!</a:t>
            </a:r>
            <a:endParaRPr sz="3000" b="1" i="1">
              <a:solidFill>
                <a:srgbClr val="3D85C6"/>
              </a:solidFill>
              <a:latin typeface="Calibri"/>
              <a:ea typeface="Calibri"/>
              <a:cs typeface="Calibri"/>
              <a:sym typeface="Calibri"/>
            </a:endParaRPr>
          </a:p>
          <a:p>
            <a:pPr marL="0" lvl="0" indent="0" algn="ctr" rtl="0">
              <a:spcBef>
                <a:spcPts val="0"/>
              </a:spcBef>
              <a:spcAft>
                <a:spcPts val="0"/>
              </a:spcAft>
              <a:buNone/>
            </a:pPr>
            <a:endParaRPr sz="3000" b="1" i="1">
              <a:solidFill>
                <a:srgbClr val="3D85C6"/>
              </a:solidFill>
              <a:latin typeface="Calibri"/>
              <a:ea typeface="Calibri"/>
              <a:cs typeface="Calibri"/>
              <a:sym typeface="Calibri"/>
            </a:endParaRPr>
          </a:p>
          <a:p>
            <a:pPr marL="0" lvl="0" indent="0" algn="ctr" rtl="0">
              <a:spcBef>
                <a:spcPts val="0"/>
              </a:spcBef>
              <a:spcAft>
                <a:spcPts val="0"/>
              </a:spcAft>
              <a:buNone/>
            </a:pPr>
            <a:r>
              <a:rPr lang="en-US" sz="1800" b="1" i="1" u="sng">
                <a:solidFill>
                  <a:schemeClr val="hlink"/>
                </a:solidFill>
                <a:latin typeface="Calibri"/>
                <a:ea typeface="Calibri"/>
                <a:cs typeface="Calibri"/>
                <a:sym typeface="Calibri"/>
                <a:hlinkClick r:id="rId3"/>
              </a:rPr>
              <a:t>https://www.aazk2022.org/</a:t>
            </a:r>
            <a:endParaRPr sz="1800" b="1" i="1">
              <a:solidFill>
                <a:schemeClr val="dk1"/>
              </a:solidFill>
              <a:latin typeface="Calibri"/>
              <a:ea typeface="Calibri"/>
              <a:cs typeface="Calibri"/>
              <a:sym typeface="Calibri"/>
            </a:endParaRPr>
          </a:p>
        </p:txBody>
      </p:sp>
      <p:pic>
        <p:nvPicPr>
          <p:cNvPr id="351" name="Google Shape;351;p61"/>
          <p:cNvPicPr preferRelativeResize="0"/>
          <p:nvPr/>
        </p:nvPicPr>
        <p:blipFill>
          <a:blip r:embed="rId4">
            <a:alphaModFix/>
          </a:blip>
          <a:stretch>
            <a:fillRect/>
          </a:stretch>
        </p:blipFill>
        <p:spPr>
          <a:xfrm>
            <a:off x="512414" y="1090300"/>
            <a:ext cx="3855486" cy="515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62"/>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Future AAZK National Conferences</a:t>
            </a:r>
            <a:endParaRPr/>
          </a:p>
        </p:txBody>
      </p:sp>
      <p:pic>
        <p:nvPicPr>
          <p:cNvPr id="358" name="Google Shape;358;p62"/>
          <p:cNvPicPr preferRelativeResize="0"/>
          <p:nvPr/>
        </p:nvPicPr>
        <p:blipFill>
          <a:blip r:embed="rId3">
            <a:alphaModFix/>
          </a:blip>
          <a:stretch>
            <a:fillRect/>
          </a:stretch>
        </p:blipFill>
        <p:spPr>
          <a:xfrm>
            <a:off x="746504" y="1584296"/>
            <a:ext cx="3689425" cy="3689400"/>
          </a:xfrm>
          <a:prstGeom prst="rect">
            <a:avLst/>
          </a:prstGeom>
          <a:noFill/>
          <a:ln>
            <a:noFill/>
          </a:ln>
        </p:spPr>
      </p:pic>
      <p:sp>
        <p:nvSpPr>
          <p:cNvPr id="359" name="Google Shape;359;p62"/>
          <p:cNvSpPr txBox="1"/>
          <p:nvPr/>
        </p:nvSpPr>
        <p:spPr>
          <a:xfrm>
            <a:off x="4667250" y="2508150"/>
            <a:ext cx="3987000" cy="184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i="1">
                <a:solidFill>
                  <a:srgbClr val="980000"/>
                </a:solidFill>
                <a:latin typeface="Calibri"/>
                <a:ea typeface="Calibri"/>
                <a:cs typeface="Calibri"/>
                <a:sym typeface="Calibri"/>
              </a:rPr>
              <a:t>September 17th - 21st</a:t>
            </a:r>
            <a:endParaRPr sz="2600" i="1">
              <a:solidFill>
                <a:srgbClr val="980000"/>
              </a:solidFill>
              <a:latin typeface="Calibri"/>
              <a:ea typeface="Calibri"/>
              <a:cs typeface="Calibri"/>
              <a:sym typeface="Calibri"/>
            </a:endParaRPr>
          </a:p>
          <a:p>
            <a:pPr marL="0" lvl="0" indent="0" algn="ctr" rtl="0">
              <a:spcBef>
                <a:spcPts val="0"/>
              </a:spcBef>
              <a:spcAft>
                <a:spcPts val="0"/>
              </a:spcAft>
              <a:buNone/>
            </a:pPr>
            <a:r>
              <a:rPr lang="en-US" sz="4000" b="1" i="1">
                <a:solidFill>
                  <a:srgbClr val="980000"/>
                </a:solidFill>
                <a:latin typeface="Calibri"/>
                <a:ea typeface="Calibri"/>
                <a:cs typeface="Calibri"/>
                <a:sym typeface="Calibri"/>
              </a:rPr>
              <a:t>2023</a:t>
            </a:r>
            <a:endParaRPr sz="4000" b="1" i="1">
              <a:solidFill>
                <a:srgbClr val="980000"/>
              </a:solidFill>
              <a:latin typeface="Calibri"/>
              <a:ea typeface="Calibri"/>
              <a:cs typeface="Calibri"/>
              <a:sym typeface="Calibri"/>
            </a:endParaRPr>
          </a:p>
          <a:p>
            <a:pPr marL="0" lvl="0" indent="0" algn="ctr" rtl="0">
              <a:spcBef>
                <a:spcPts val="0"/>
              </a:spcBef>
              <a:spcAft>
                <a:spcPts val="0"/>
              </a:spcAft>
              <a:buNone/>
            </a:pPr>
            <a:endParaRPr sz="1800" b="1">
              <a:solidFill>
                <a:srgbClr val="980000"/>
              </a:solidFill>
              <a:latin typeface="Calibri"/>
              <a:ea typeface="Calibri"/>
              <a:cs typeface="Calibri"/>
              <a:sym typeface="Calibri"/>
            </a:endParaRPr>
          </a:p>
          <a:p>
            <a:pPr marL="0" lvl="0" indent="0" algn="ctr" rtl="0">
              <a:spcBef>
                <a:spcPts val="0"/>
              </a:spcBef>
              <a:spcAft>
                <a:spcPts val="0"/>
              </a:spcAft>
              <a:buNone/>
            </a:pPr>
            <a:r>
              <a:rPr lang="en-US" sz="1800" b="1">
                <a:solidFill>
                  <a:srgbClr val="980000"/>
                </a:solidFill>
                <a:latin typeface="Calibri"/>
                <a:ea typeface="Calibri"/>
                <a:cs typeface="Calibri"/>
                <a:sym typeface="Calibri"/>
              </a:rPr>
              <a:t>Akron, Ohio</a:t>
            </a:r>
            <a:endParaRPr sz="1800" b="1">
              <a:solidFill>
                <a:srgbClr val="98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3"/>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Future AAZK National Conferences</a:t>
            </a:r>
            <a:endParaRPr/>
          </a:p>
        </p:txBody>
      </p:sp>
      <p:pic>
        <p:nvPicPr>
          <p:cNvPr id="366" name="Google Shape;366;p63"/>
          <p:cNvPicPr preferRelativeResize="0"/>
          <p:nvPr/>
        </p:nvPicPr>
        <p:blipFill>
          <a:blip r:embed="rId3">
            <a:alphaModFix/>
          </a:blip>
          <a:stretch>
            <a:fillRect/>
          </a:stretch>
        </p:blipFill>
        <p:spPr>
          <a:xfrm>
            <a:off x="562550" y="1546738"/>
            <a:ext cx="3764525" cy="3764525"/>
          </a:xfrm>
          <a:prstGeom prst="rect">
            <a:avLst/>
          </a:prstGeom>
          <a:noFill/>
          <a:ln>
            <a:noFill/>
          </a:ln>
        </p:spPr>
      </p:pic>
      <p:sp>
        <p:nvSpPr>
          <p:cNvPr id="367" name="Google Shape;367;p63"/>
          <p:cNvSpPr txBox="1"/>
          <p:nvPr/>
        </p:nvSpPr>
        <p:spPr>
          <a:xfrm>
            <a:off x="4845300" y="2290438"/>
            <a:ext cx="3987000" cy="184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i="1">
                <a:solidFill>
                  <a:schemeClr val="dk1"/>
                </a:solidFill>
                <a:latin typeface="Calibri"/>
                <a:ea typeface="Calibri"/>
                <a:cs typeface="Calibri"/>
                <a:sym typeface="Calibri"/>
              </a:rPr>
              <a:t>Dates TBD</a:t>
            </a:r>
            <a:endParaRPr sz="2600" i="1">
              <a:solidFill>
                <a:schemeClr val="dk1"/>
              </a:solidFill>
              <a:latin typeface="Calibri"/>
              <a:ea typeface="Calibri"/>
              <a:cs typeface="Calibri"/>
              <a:sym typeface="Calibri"/>
            </a:endParaRPr>
          </a:p>
          <a:p>
            <a:pPr marL="0" lvl="0" indent="0" algn="ctr" rtl="0">
              <a:spcBef>
                <a:spcPts val="0"/>
              </a:spcBef>
              <a:spcAft>
                <a:spcPts val="0"/>
              </a:spcAft>
              <a:buNone/>
            </a:pPr>
            <a:r>
              <a:rPr lang="en-US" sz="4000" b="1" i="1">
                <a:solidFill>
                  <a:schemeClr val="dk1"/>
                </a:solidFill>
                <a:latin typeface="Calibri"/>
                <a:ea typeface="Calibri"/>
                <a:cs typeface="Calibri"/>
                <a:sym typeface="Calibri"/>
              </a:rPr>
              <a:t>2024</a:t>
            </a:r>
            <a:endParaRPr sz="4000" b="1" i="1">
              <a:solidFill>
                <a:schemeClr val="dk1"/>
              </a:solidFill>
              <a:latin typeface="Calibri"/>
              <a:ea typeface="Calibri"/>
              <a:cs typeface="Calibri"/>
              <a:sym typeface="Calibri"/>
            </a:endParaRPr>
          </a:p>
          <a:p>
            <a:pPr marL="0" lvl="0" indent="0" algn="ctr" rtl="0">
              <a:spcBef>
                <a:spcPts val="0"/>
              </a:spcBef>
              <a:spcAft>
                <a:spcPts val="0"/>
              </a:spcAft>
              <a:buNone/>
            </a:pPr>
            <a:endParaRPr sz="1800" b="1">
              <a:solidFill>
                <a:schemeClr val="dk1"/>
              </a:solidFill>
              <a:latin typeface="Calibri"/>
              <a:ea typeface="Calibri"/>
              <a:cs typeface="Calibri"/>
              <a:sym typeface="Calibri"/>
            </a:endParaRPr>
          </a:p>
          <a:p>
            <a:pPr marL="0" lvl="0" indent="0" algn="ctr" rtl="0">
              <a:spcBef>
                <a:spcPts val="0"/>
              </a:spcBef>
              <a:spcAft>
                <a:spcPts val="0"/>
              </a:spcAft>
              <a:buNone/>
            </a:pPr>
            <a:r>
              <a:rPr lang="en-US" sz="1800" b="1">
                <a:solidFill>
                  <a:schemeClr val="dk1"/>
                </a:solidFill>
                <a:latin typeface="Calibri"/>
                <a:ea typeface="Calibri"/>
                <a:cs typeface="Calibri"/>
                <a:sym typeface="Calibri"/>
              </a:rPr>
              <a:t>Omaha, Nebraska</a:t>
            </a:r>
            <a:endParaRPr sz="1800" b="1">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4"/>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Future AAZK National Conferences</a:t>
            </a:r>
            <a:endParaRPr/>
          </a:p>
        </p:txBody>
      </p:sp>
      <p:sp>
        <p:nvSpPr>
          <p:cNvPr id="374" name="Google Shape;374;p64"/>
          <p:cNvSpPr txBox="1"/>
          <p:nvPr/>
        </p:nvSpPr>
        <p:spPr>
          <a:xfrm>
            <a:off x="4845300" y="2290438"/>
            <a:ext cx="3987000" cy="184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00" i="1">
                <a:solidFill>
                  <a:schemeClr val="dk1"/>
                </a:solidFill>
                <a:latin typeface="Calibri"/>
                <a:ea typeface="Calibri"/>
                <a:cs typeface="Calibri"/>
                <a:sym typeface="Calibri"/>
              </a:rPr>
              <a:t>Dates TBD</a:t>
            </a:r>
            <a:endParaRPr sz="2600" i="1">
              <a:solidFill>
                <a:schemeClr val="dk1"/>
              </a:solidFill>
              <a:latin typeface="Calibri"/>
              <a:ea typeface="Calibri"/>
              <a:cs typeface="Calibri"/>
              <a:sym typeface="Calibri"/>
            </a:endParaRPr>
          </a:p>
          <a:p>
            <a:pPr marL="0" lvl="0" indent="0" algn="ctr" rtl="0">
              <a:spcBef>
                <a:spcPts val="0"/>
              </a:spcBef>
              <a:spcAft>
                <a:spcPts val="0"/>
              </a:spcAft>
              <a:buNone/>
            </a:pPr>
            <a:r>
              <a:rPr lang="en-US" sz="4000" b="1" i="1">
                <a:solidFill>
                  <a:schemeClr val="dk1"/>
                </a:solidFill>
                <a:latin typeface="Calibri"/>
                <a:ea typeface="Calibri"/>
                <a:cs typeface="Calibri"/>
                <a:sym typeface="Calibri"/>
              </a:rPr>
              <a:t>2025</a:t>
            </a:r>
            <a:endParaRPr sz="4000" b="1" i="1">
              <a:solidFill>
                <a:schemeClr val="dk1"/>
              </a:solidFill>
              <a:latin typeface="Calibri"/>
              <a:ea typeface="Calibri"/>
              <a:cs typeface="Calibri"/>
              <a:sym typeface="Calibri"/>
            </a:endParaRPr>
          </a:p>
          <a:p>
            <a:pPr marL="0" lvl="0" indent="0" algn="ctr" rtl="0">
              <a:spcBef>
                <a:spcPts val="0"/>
              </a:spcBef>
              <a:spcAft>
                <a:spcPts val="0"/>
              </a:spcAft>
              <a:buNone/>
            </a:pPr>
            <a:endParaRPr sz="1800" b="1">
              <a:solidFill>
                <a:schemeClr val="dk1"/>
              </a:solidFill>
              <a:latin typeface="Calibri"/>
              <a:ea typeface="Calibri"/>
              <a:cs typeface="Calibri"/>
              <a:sym typeface="Calibri"/>
            </a:endParaRPr>
          </a:p>
          <a:p>
            <a:pPr marL="0" lvl="0" indent="0" algn="ctr" rtl="0">
              <a:spcBef>
                <a:spcPts val="0"/>
              </a:spcBef>
              <a:spcAft>
                <a:spcPts val="0"/>
              </a:spcAft>
              <a:buNone/>
            </a:pPr>
            <a:r>
              <a:rPr lang="en-US" sz="1800" b="1">
                <a:solidFill>
                  <a:schemeClr val="dk1"/>
                </a:solidFill>
                <a:latin typeface="Calibri"/>
                <a:ea typeface="Calibri"/>
                <a:cs typeface="Calibri"/>
                <a:sym typeface="Calibri"/>
              </a:rPr>
              <a:t>Phoenix, Arizona</a:t>
            </a:r>
            <a:endParaRPr sz="1800" b="1">
              <a:solidFill>
                <a:schemeClr val="dk1"/>
              </a:solidFill>
              <a:latin typeface="Calibri"/>
              <a:ea typeface="Calibri"/>
              <a:cs typeface="Calibri"/>
              <a:sym typeface="Calibri"/>
            </a:endParaRPr>
          </a:p>
        </p:txBody>
      </p:sp>
      <p:pic>
        <p:nvPicPr>
          <p:cNvPr id="375" name="Google Shape;375;p64"/>
          <p:cNvPicPr preferRelativeResize="0"/>
          <p:nvPr/>
        </p:nvPicPr>
        <p:blipFill>
          <a:blip r:embed="rId3">
            <a:alphaModFix/>
          </a:blip>
          <a:stretch>
            <a:fillRect/>
          </a:stretch>
        </p:blipFill>
        <p:spPr>
          <a:xfrm>
            <a:off x="649775" y="1201874"/>
            <a:ext cx="4059450" cy="4853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0"/>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0"/>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5"/>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5"/>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5"/>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AAZK">
  <a:themeElements>
    <a:clrScheme name="Simple Light">
      <a:dk1>
        <a:srgbClr val="000000"/>
      </a:dk1>
      <a:lt1>
        <a:srgbClr val="FFFFFF"/>
      </a:lt1>
      <a:dk2>
        <a:srgbClr val="595959"/>
      </a:dk2>
      <a:lt2>
        <a:srgbClr val="EEEEEE"/>
      </a:lt2>
      <a:accent1>
        <a:srgbClr val="860334"/>
      </a:accent1>
      <a:accent2>
        <a:srgbClr val="F37F10"/>
      </a:accent2>
      <a:accent3>
        <a:srgbClr val="68B3F4"/>
      </a:accent3>
      <a:accent4>
        <a:srgbClr val="5C8A4D"/>
      </a:accent4>
      <a:accent5>
        <a:srgbClr val="93884C"/>
      </a:accent5>
      <a:accent6>
        <a:srgbClr val="999999"/>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1995</Words>
  <Application>Microsoft Office PowerPoint</Application>
  <PresentationFormat>On-screen Show (4:3)</PresentationFormat>
  <Paragraphs>224</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Georgia</vt:lpstr>
      <vt:lpstr>AAZK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Chapter Name</vt:lpstr>
      <vt:lpstr>History of Chapter       </vt:lpstr>
      <vt:lpstr>Chapter Officers    </vt:lpstr>
      <vt:lpstr>General Chapter Information                        </vt:lpstr>
      <vt:lpstr>PowerPoint Presentation</vt:lpstr>
      <vt:lpstr>PowerPoint Presentation</vt:lpstr>
      <vt:lpstr>PowerPoint Presentation</vt:lpstr>
      <vt:lpstr>PowerPoint Presentation</vt:lpstr>
      <vt:lpstr>PowerPoint Presentation</vt:lpstr>
      <vt:lpstr>Future AAZK National Conferences</vt:lpstr>
      <vt:lpstr>Future AAZK National Conferences</vt:lpstr>
      <vt:lpstr>Future AAZK National Conferences</vt:lpstr>
      <vt:lpstr>Future AAZK National Conferences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Hansen</dc:creator>
  <cp:lastModifiedBy>Ed Hansen</cp:lastModifiedBy>
  <cp:revision>1</cp:revision>
  <dcterms:modified xsi:type="dcterms:W3CDTF">2022-06-29T16:25:54Z</dcterms:modified>
</cp:coreProperties>
</file>